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7FC78-6FE5-4AD5-85A6-401F28487977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4AF5A-A539-42A4-92B7-437AC233B0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32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4AF5A-A539-42A4-92B7-437AC233B0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064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D4AF5A-A539-42A4-92B7-437AC233B0F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06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1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3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1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0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9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0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51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6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41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31C6-B344-47F8-93A9-9749EC07616D}" type="datetimeFigureOut">
              <a:rPr lang="en-GB" smtClean="0"/>
              <a:t>22/09/2011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538BF-DF1C-4F91-BC11-9F51FEEBC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1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f/Potassium-permanganate-sample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Moles and Solutions -</a:t>
            </a:r>
          </a:p>
          <a:p>
            <a:pPr algn="ctr"/>
            <a:r>
              <a:rPr lang="en-GB" sz="3200" b="1" dirty="0" smtClean="0">
                <a:latin typeface="Comic Sans MS" pitchFamily="66" charset="0"/>
              </a:rPr>
              <a:t>Concentrations</a:t>
            </a:r>
            <a:endParaRPr lang="en-GB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2785" y="1700808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Learning Objectives: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Calculate the amount of substance in moles, using solution volume and concentration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Describe a solution’s concentration using the terms concentrated and dilute.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b="1" u="sng" dirty="0" smtClean="0">
                <a:latin typeface="Comic Sans MS" pitchFamily="66" charset="0"/>
              </a:rPr>
              <a:t>Key Words:</a:t>
            </a:r>
          </a:p>
          <a:p>
            <a:r>
              <a:rPr lang="en-GB" sz="2400" dirty="0" smtClean="0">
                <a:latin typeface="Comic Sans MS" pitchFamily="66" charset="0"/>
              </a:rPr>
              <a:t>Solution, solvent, solute, concentration, moles, volume, concentrated, dilute. </a:t>
            </a:r>
          </a:p>
        </p:txBody>
      </p:sp>
      <p:pic>
        <p:nvPicPr>
          <p:cNvPr id="8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5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6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Concentration</a:t>
            </a:r>
          </a:p>
        </p:txBody>
      </p:sp>
      <p:pic>
        <p:nvPicPr>
          <p:cNvPr id="3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5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8128" y="1492289"/>
            <a:ext cx="580892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In a </a:t>
            </a:r>
            <a:r>
              <a:rPr lang="en-GB" sz="2400" b="1" dirty="0" smtClean="0">
                <a:latin typeface="Comic Sans MS" pitchFamily="66" charset="0"/>
              </a:rPr>
              <a:t>solution</a:t>
            </a:r>
            <a:r>
              <a:rPr lang="en-GB" sz="2400" dirty="0" smtClean="0">
                <a:latin typeface="Comic Sans MS" pitchFamily="66" charset="0"/>
              </a:rPr>
              <a:t> the </a:t>
            </a:r>
            <a:r>
              <a:rPr lang="en-GB" sz="2400" b="1" dirty="0" smtClean="0">
                <a:latin typeface="Comic Sans MS" pitchFamily="66" charset="0"/>
              </a:rPr>
              <a:t>solute </a:t>
            </a:r>
            <a:r>
              <a:rPr lang="en-GB" sz="2400" dirty="0" smtClean="0">
                <a:latin typeface="Comic Sans MS" pitchFamily="66" charset="0"/>
              </a:rPr>
              <a:t>(e.g. salt/sugar) dissolves in the </a:t>
            </a:r>
            <a:r>
              <a:rPr lang="en-GB" sz="2400" b="1" dirty="0" smtClean="0">
                <a:latin typeface="Comic Sans MS" pitchFamily="66" charset="0"/>
              </a:rPr>
              <a:t>solvent</a:t>
            </a:r>
            <a:r>
              <a:rPr lang="en-GB" sz="2400" dirty="0" smtClean="0">
                <a:latin typeface="Comic Sans MS" pitchFamily="66" charset="0"/>
              </a:rPr>
              <a:t> (usually water).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For example in a </a:t>
            </a:r>
            <a:r>
              <a:rPr lang="en-GB" sz="2400" b="1" dirty="0" smtClean="0">
                <a:latin typeface="Comic Sans MS" pitchFamily="66" charset="0"/>
              </a:rPr>
              <a:t>solution of table salt</a:t>
            </a:r>
            <a:r>
              <a:rPr lang="en-GB" sz="2400" dirty="0" smtClean="0">
                <a:latin typeface="Comic Sans MS" pitchFamily="66" charset="0"/>
              </a:rPr>
              <a:t> the </a:t>
            </a:r>
            <a:r>
              <a:rPr lang="en-GB" sz="2400" b="1" dirty="0" smtClean="0">
                <a:latin typeface="Comic Sans MS" pitchFamily="66" charset="0"/>
              </a:rPr>
              <a:t>salt is the solute </a:t>
            </a:r>
            <a:r>
              <a:rPr lang="en-GB" sz="2400" dirty="0" smtClean="0">
                <a:latin typeface="Comic Sans MS" pitchFamily="66" charset="0"/>
              </a:rPr>
              <a:t>and </a:t>
            </a:r>
            <a:r>
              <a:rPr lang="en-GB" sz="2400" b="1" dirty="0" smtClean="0">
                <a:latin typeface="Comic Sans MS" pitchFamily="66" charset="0"/>
              </a:rPr>
              <a:t>water is the solvent</a:t>
            </a:r>
            <a:r>
              <a:rPr lang="en-GB" sz="2400" dirty="0" smtClean="0">
                <a:latin typeface="Comic Sans MS" pitchFamily="66" charset="0"/>
              </a:rPr>
              <a:t>.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The Resulting liquid is a </a:t>
            </a:r>
            <a:r>
              <a:rPr lang="en-GB" sz="2400" b="1" dirty="0" smtClean="0">
                <a:latin typeface="Comic Sans MS" pitchFamily="66" charset="0"/>
              </a:rPr>
              <a:t>solution of </a:t>
            </a:r>
            <a:r>
              <a:rPr lang="en-GB" sz="2400" b="1" dirty="0" err="1" smtClean="0">
                <a:latin typeface="Comic Sans MS" pitchFamily="66" charset="0"/>
              </a:rPr>
              <a:t>NaCl</a:t>
            </a:r>
            <a:r>
              <a:rPr lang="en-GB" sz="2400" b="1" dirty="0" smtClean="0">
                <a:latin typeface="Comic Sans MS" pitchFamily="66" charset="0"/>
              </a:rPr>
              <a:t> in water</a:t>
            </a:r>
            <a:r>
              <a:rPr lang="en-GB" sz="2400" dirty="0" smtClean="0">
                <a:latin typeface="Comic Sans MS" pitchFamily="66" charset="0"/>
              </a:rPr>
              <a:t>. </a:t>
            </a:r>
          </a:p>
          <a:p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We can measure how much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solute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there is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per unit volume of solvent 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to give a value for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concentration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</p:txBody>
      </p:sp>
      <p:pic>
        <p:nvPicPr>
          <p:cNvPr id="2050" name="Picture 2" descr="http://upload.wikimedia.org/wikipedia/commons/8/89/SaltInWaterSolutionLiqui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705100" cy="513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9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333375"/>
            <a:ext cx="9036496" cy="12954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NZ" sz="2800" dirty="0">
                <a:latin typeface="Comic Sans MS" pitchFamily="66" charset="0"/>
              </a:rPr>
              <a:t>If we dissolve 158g of KMnO</a:t>
            </a:r>
            <a:r>
              <a:rPr lang="en-NZ" sz="2800" baseline="-25000" dirty="0">
                <a:latin typeface="Comic Sans MS" pitchFamily="66" charset="0"/>
              </a:rPr>
              <a:t>4</a:t>
            </a:r>
            <a:r>
              <a:rPr lang="en-NZ" sz="2800" dirty="0">
                <a:latin typeface="Comic Sans MS" pitchFamily="66" charset="0"/>
              </a:rPr>
              <a:t> in 1Litre of water we would make a solution of concentration 1mol L</a:t>
            </a:r>
            <a:r>
              <a:rPr lang="en-NZ" sz="2800" baseline="30000" dirty="0">
                <a:latin typeface="Comic Sans MS" pitchFamily="66" charset="0"/>
              </a:rPr>
              <a:t>-1</a:t>
            </a:r>
            <a:endParaRPr lang="en-GB" sz="2800" baseline="30000" dirty="0">
              <a:latin typeface="Comic Sans MS" pitchFamily="66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1736725" cy="302418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339975" y="3284538"/>
            <a:ext cx="647700" cy="647700"/>
          </a:xfrm>
          <a:prstGeom prst="plus">
            <a:avLst>
              <a:gd name="adj" fmla="val 414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102" name="Picture 6" descr="Image:Potassium-permanganate-sampl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77" r="11322" b="6519"/>
          <a:stretch>
            <a:fillRect/>
          </a:stretch>
        </p:blipFill>
        <p:spPr bwMode="auto">
          <a:xfrm>
            <a:off x="3203575" y="3141663"/>
            <a:ext cx="1944688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844675"/>
            <a:ext cx="1836737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364163" y="3284538"/>
            <a:ext cx="1368425" cy="647700"/>
          </a:xfrm>
          <a:prstGeom prst="rightArrow">
            <a:avLst>
              <a:gd name="adj1" fmla="val 50000"/>
              <a:gd name="adj2" fmla="val 52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269260" y="2636912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dirty="0" smtClean="0">
                <a:latin typeface="Comic Sans MS" pitchFamily="66" charset="0"/>
              </a:rPr>
              <a:t>158g of KMnO</a:t>
            </a:r>
            <a:r>
              <a:rPr lang="en-NZ" baseline="-25000" dirty="0" smtClean="0">
                <a:latin typeface="Comic Sans MS" pitchFamily="66" charset="0"/>
              </a:rPr>
              <a:t>4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96729" y="5011113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NZ" dirty="0" smtClean="0">
                <a:latin typeface="Comic Sans MS" pitchFamily="66" charset="0"/>
              </a:rPr>
              <a:t>1 litre (dm</a:t>
            </a:r>
            <a:r>
              <a:rPr lang="en-NZ" baseline="30000" dirty="0" smtClean="0">
                <a:latin typeface="Comic Sans MS" pitchFamily="66" charset="0"/>
              </a:rPr>
              <a:t>3</a:t>
            </a:r>
            <a:r>
              <a:rPr lang="en-NZ" dirty="0" smtClean="0">
                <a:latin typeface="Comic Sans MS" pitchFamily="66" charset="0"/>
              </a:rPr>
              <a:t>)</a:t>
            </a:r>
          </a:p>
          <a:p>
            <a:pPr algn="ctr"/>
            <a:r>
              <a:rPr lang="en-NZ" dirty="0">
                <a:latin typeface="Comic Sans MS" pitchFamily="66" charset="0"/>
              </a:rPr>
              <a:t>o</a:t>
            </a:r>
            <a:r>
              <a:rPr lang="en-NZ" dirty="0" smtClean="0">
                <a:latin typeface="Comic Sans MS" pitchFamily="66" charset="0"/>
              </a:rPr>
              <a:t>f water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6228184" y="5011113"/>
            <a:ext cx="2664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dirty="0" smtClean="0">
                <a:latin typeface="Comic Sans MS" pitchFamily="66" charset="0"/>
              </a:rPr>
              <a:t>Resulting solution contains 1 mole of KMnO</a:t>
            </a:r>
            <a:r>
              <a:rPr lang="en-NZ" baseline="-25000" dirty="0" smtClean="0">
                <a:latin typeface="Comic Sans MS" pitchFamily="66" charset="0"/>
              </a:rPr>
              <a:t>3</a:t>
            </a:r>
            <a:r>
              <a:rPr lang="en-NZ" dirty="0" smtClean="0">
                <a:latin typeface="Comic Sans MS" pitchFamily="66" charset="0"/>
              </a:rPr>
              <a:t> per dm</a:t>
            </a:r>
            <a:r>
              <a:rPr lang="en-NZ" baseline="30000" dirty="0" smtClean="0">
                <a:latin typeface="Comic Sans MS" pitchFamily="66" charset="0"/>
              </a:rPr>
              <a:t>3</a:t>
            </a:r>
            <a:r>
              <a:rPr lang="en-NZ" dirty="0" smtClean="0">
                <a:latin typeface="Comic Sans MS" pitchFamily="66" charset="0"/>
              </a:rPr>
              <a:t> of water</a:t>
            </a:r>
            <a:endParaRPr lang="en-GB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58052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This is known as a 1 molar solution – 1M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4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4" grpId="0" animBg="1"/>
      <p:bldP spid="3" grpId="0"/>
      <p:bldP spid="11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5" y="333375"/>
            <a:ext cx="9036496" cy="12954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NZ" sz="2800" dirty="0" smtClean="0">
                <a:latin typeface="Comic Sans MS" pitchFamily="66" charset="0"/>
              </a:rPr>
              <a:t>If we take 250 cm</a:t>
            </a:r>
            <a:r>
              <a:rPr lang="en-NZ" sz="2800" baseline="30000" dirty="0" smtClean="0">
                <a:latin typeface="Comic Sans MS" pitchFamily="66" charset="0"/>
              </a:rPr>
              <a:t>3</a:t>
            </a:r>
            <a:r>
              <a:rPr lang="en-NZ" sz="2800" dirty="0" smtClean="0">
                <a:latin typeface="Comic Sans MS" pitchFamily="66" charset="0"/>
              </a:rPr>
              <a:t> if the solution we made how many moles of KMnO</a:t>
            </a:r>
            <a:r>
              <a:rPr lang="en-NZ" sz="2800" baseline="-25000" dirty="0" smtClean="0">
                <a:latin typeface="Comic Sans MS" pitchFamily="66" charset="0"/>
              </a:rPr>
              <a:t>3</a:t>
            </a:r>
            <a:r>
              <a:rPr lang="en-NZ" sz="2800" dirty="0" smtClean="0">
                <a:latin typeface="Comic Sans MS" pitchFamily="66" charset="0"/>
              </a:rPr>
              <a:t> are there in that sample?</a:t>
            </a:r>
            <a:endParaRPr lang="en-GB" sz="2800" baseline="30000" dirty="0">
              <a:latin typeface="Comic Sans MS" pitchFamily="66" charset="0"/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1836737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79511" y="5445224"/>
            <a:ext cx="26642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NZ" dirty="0" smtClean="0">
                <a:latin typeface="Comic Sans MS" pitchFamily="66" charset="0"/>
              </a:rPr>
              <a:t>Resulting solution contains 1 mole of KMnO</a:t>
            </a:r>
            <a:r>
              <a:rPr lang="en-NZ" baseline="-25000" dirty="0" smtClean="0">
                <a:latin typeface="Comic Sans MS" pitchFamily="66" charset="0"/>
              </a:rPr>
              <a:t>3</a:t>
            </a:r>
            <a:r>
              <a:rPr lang="en-NZ" dirty="0" smtClean="0">
                <a:latin typeface="Comic Sans MS" pitchFamily="66" charset="0"/>
              </a:rPr>
              <a:t> per dm</a:t>
            </a:r>
            <a:r>
              <a:rPr lang="en-NZ" baseline="30000" dirty="0" smtClean="0">
                <a:latin typeface="Comic Sans MS" pitchFamily="66" charset="0"/>
              </a:rPr>
              <a:t>3</a:t>
            </a:r>
            <a:r>
              <a:rPr lang="en-NZ" dirty="0" smtClean="0">
                <a:latin typeface="Comic Sans MS" pitchFamily="66" charset="0"/>
              </a:rPr>
              <a:t> of water</a:t>
            </a:r>
            <a:endParaRPr lang="en-GB" baseline="30000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0848"/>
            <a:ext cx="1252537" cy="216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3419872" y="2925331"/>
            <a:ext cx="1368425" cy="647700"/>
          </a:xfrm>
          <a:prstGeom prst="rightArrow">
            <a:avLst>
              <a:gd name="adj1" fmla="val 50000"/>
              <a:gd name="adj2" fmla="val 528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27545" y="4437112"/>
            <a:ext cx="147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a 1M solution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422143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250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a 1M solution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6056" y="526055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Contains 0.25 moles </a:t>
            </a:r>
          </a:p>
          <a:p>
            <a:endParaRPr lang="en-GB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Therefore 39.5 g of KMnO</a:t>
            </a:r>
            <a:r>
              <a:rPr lang="en-GB" baseline="-25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3</a:t>
            </a:r>
            <a:endParaRPr lang="en-GB" baseline="-250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3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2" grpId="0"/>
      <p:bldP spid="15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How to Calculate</a:t>
            </a:r>
          </a:p>
          <a:p>
            <a:pPr algn="ctr"/>
            <a:r>
              <a:rPr lang="en-GB" sz="3200" b="1" dirty="0" smtClean="0">
                <a:latin typeface="Comic Sans MS" pitchFamily="66" charset="0"/>
              </a:rPr>
              <a:t> Concentration</a:t>
            </a:r>
          </a:p>
        </p:txBody>
      </p:sp>
      <p:pic>
        <p:nvPicPr>
          <p:cNvPr id="3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5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8128" y="1492289"/>
            <a:ext cx="8992616" cy="416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If you know the concentration of a solution you can find the amount of substance in any volume of that solution.  </a:t>
            </a:r>
          </a:p>
          <a:p>
            <a:pPr lvl="2"/>
            <a:endParaRPr lang="en-GB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Comic Sans MS" pitchFamily="66" charset="0"/>
              </a:rPr>
              <a:t>	</a:t>
            </a:r>
            <a:r>
              <a:rPr lang="en-GB" sz="2400" dirty="0" smtClean="0">
                <a:latin typeface="Comic Sans MS" pitchFamily="66" charset="0"/>
              </a:rPr>
              <a:t>	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 = c x V(in dm</a:t>
            </a:r>
            <a:r>
              <a:rPr lang="en-GB" sz="2400" b="1" baseline="30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)   or </a:t>
            </a:r>
            <a:r>
              <a:rPr lang="en-NZ" sz="27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 =    _</a:t>
            </a:r>
            <a:r>
              <a:rPr lang="en-NZ" sz="2700" u="sng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n_</a:t>
            </a:r>
          </a:p>
          <a:p>
            <a:pPr>
              <a:lnSpc>
                <a:spcPct val="90000"/>
              </a:lnSpc>
            </a:pPr>
            <a:r>
              <a:rPr lang="en-NZ" sz="27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   					</a:t>
            </a:r>
            <a:r>
              <a:rPr lang="en-NZ" sz="27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NZ" sz="27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    v</a:t>
            </a:r>
            <a:endParaRPr lang="en-GB" sz="27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lvl="2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GB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n</a:t>
            </a:r>
            <a:r>
              <a:rPr lang="en-GB" sz="2400" dirty="0" smtClean="0">
                <a:latin typeface="Comic Sans MS" pitchFamily="66" charset="0"/>
              </a:rPr>
              <a:t> = no. of moles</a:t>
            </a:r>
          </a:p>
          <a:p>
            <a:r>
              <a:rPr lang="en-GB" sz="2400" dirty="0">
                <a:latin typeface="Comic Sans MS" pitchFamily="66" charset="0"/>
              </a:rPr>
              <a:t>c</a:t>
            </a:r>
            <a:r>
              <a:rPr lang="en-GB" sz="2400" dirty="0" smtClean="0">
                <a:latin typeface="Comic Sans MS" pitchFamily="66" charset="0"/>
              </a:rPr>
              <a:t> = concentration in </a:t>
            </a:r>
            <a:r>
              <a:rPr lang="en-GB" sz="2400" dirty="0" err="1" smtClean="0">
                <a:latin typeface="Comic Sans MS" pitchFamily="66" charset="0"/>
              </a:rPr>
              <a:t>mol</a:t>
            </a:r>
            <a:r>
              <a:rPr lang="en-GB" sz="2400" dirty="0" smtClean="0">
                <a:latin typeface="Comic Sans MS" pitchFamily="66" charset="0"/>
              </a:rPr>
              <a:t> dm</a:t>
            </a:r>
            <a:r>
              <a:rPr lang="en-GB" sz="2400" baseline="30000" dirty="0" smtClean="0">
                <a:latin typeface="Comic Sans MS" pitchFamily="66" charset="0"/>
              </a:rPr>
              <a:t>-3</a:t>
            </a:r>
          </a:p>
          <a:p>
            <a:r>
              <a:rPr lang="en-GB" sz="2400" dirty="0" smtClean="0">
                <a:latin typeface="Comic Sans MS" pitchFamily="66" charset="0"/>
              </a:rPr>
              <a:t>V = volume in dm</a:t>
            </a:r>
            <a:r>
              <a:rPr lang="en-GB" sz="2400" baseline="30000" dirty="0" smtClean="0">
                <a:latin typeface="Comic Sans MS" pitchFamily="66" charset="0"/>
              </a:rPr>
              <a:t>3</a:t>
            </a:r>
            <a:endParaRPr lang="en-GB" sz="2400" dirty="0" smtClean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8128" y="5850269"/>
            <a:ext cx="9159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How can you turn this into a formula triangle? </a:t>
            </a:r>
          </a:p>
          <a:p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3562061"/>
            <a:ext cx="28803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NZ" sz="2000" dirty="0" smtClean="0">
                <a:latin typeface="Comic Sans MS" pitchFamily="66" charset="0"/>
              </a:rPr>
              <a:t>If the volume you are given is in cm</a:t>
            </a:r>
            <a:r>
              <a:rPr lang="en-NZ" sz="2000" baseline="30000" dirty="0" smtClean="0">
                <a:latin typeface="Comic Sans MS" pitchFamily="66" charset="0"/>
              </a:rPr>
              <a:t>3</a:t>
            </a:r>
            <a:r>
              <a:rPr lang="en-NZ" sz="2000" dirty="0" smtClean="0">
                <a:latin typeface="Comic Sans MS" pitchFamily="66" charset="0"/>
              </a:rPr>
              <a:t> you will need to divide by 1000 to convert it to Litres or dm</a:t>
            </a:r>
            <a:r>
              <a:rPr lang="en-NZ" sz="2000" baseline="30000" dirty="0" smtClean="0">
                <a:latin typeface="Comic Sans MS" pitchFamily="66" charset="0"/>
              </a:rPr>
              <a:t>3</a:t>
            </a:r>
            <a:r>
              <a:rPr lang="en-NZ" sz="2000" dirty="0" smtClean="0">
                <a:latin typeface="Comic Sans MS" pitchFamily="66" charset="0"/>
              </a:rPr>
              <a:t>.</a:t>
            </a:r>
            <a:endParaRPr lang="en-GB" sz="2000" dirty="0" smtClean="0">
              <a:latin typeface="Comic Sans MS" pitchFamily="66" charset="0"/>
            </a:endParaRPr>
          </a:p>
          <a:p>
            <a:endParaRPr lang="en-GB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Standard Solutions</a:t>
            </a:r>
          </a:p>
        </p:txBody>
      </p:sp>
      <p:pic>
        <p:nvPicPr>
          <p:cNvPr id="3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5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8128" y="1492289"/>
            <a:ext cx="8992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latin typeface="Comic Sans MS" pitchFamily="66" charset="0"/>
              </a:rPr>
              <a:t>A </a:t>
            </a:r>
            <a:r>
              <a:rPr lang="en-GB" sz="2400" b="1" dirty="0" smtClean="0">
                <a:latin typeface="Comic Sans MS" pitchFamily="66" charset="0"/>
              </a:rPr>
              <a:t>standard solution</a:t>
            </a:r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has a known concentration. To do this…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Consider the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volume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of solution needed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Work out the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amount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 in </a:t>
            </a:r>
            <a:r>
              <a:rPr lang="en-GB" sz="2400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mol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 of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solute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needed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Convert this amount into mass, in g, so you know how much to 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weigh out</a:t>
            </a:r>
            <a:r>
              <a:rPr lang="en-GB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 </a:t>
            </a:r>
            <a:endParaRPr lang="en-GB" sz="27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92" y="4077072"/>
            <a:ext cx="8992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Comic Sans MS" pitchFamily="66" charset="0"/>
              </a:rPr>
              <a:t>For Example:</a:t>
            </a:r>
          </a:p>
          <a:p>
            <a:endParaRPr lang="en-GB" sz="2400" b="1" u="sng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Find the mass of potassium hydroxide required to prepare 250 cm</a:t>
            </a:r>
            <a:r>
              <a:rPr lang="en-GB" sz="2400" baseline="30000" dirty="0" smtClean="0">
                <a:latin typeface="Comic Sans MS" pitchFamily="66" charset="0"/>
              </a:rPr>
              <a:t>3</a:t>
            </a:r>
            <a:r>
              <a:rPr lang="en-GB" sz="2400" dirty="0" smtClean="0">
                <a:latin typeface="Comic Sans MS" pitchFamily="66" charset="0"/>
              </a:rPr>
              <a:t> of a 0.2000 </a:t>
            </a:r>
            <a:r>
              <a:rPr lang="en-GB" sz="2400" dirty="0" err="1" smtClean="0">
                <a:latin typeface="Comic Sans MS" pitchFamily="66" charset="0"/>
              </a:rPr>
              <a:t>mol</a:t>
            </a:r>
            <a:r>
              <a:rPr lang="en-GB" sz="2400" dirty="0" smtClean="0">
                <a:latin typeface="Comic Sans MS" pitchFamily="66" charset="0"/>
              </a:rPr>
              <a:t> dm</a:t>
            </a:r>
            <a:r>
              <a:rPr lang="en-GB" sz="2400" baseline="30000" dirty="0" smtClean="0">
                <a:latin typeface="Comic Sans MS" pitchFamily="66" charset="0"/>
              </a:rPr>
              <a:t>-3</a:t>
            </a:r>
            <a:r>
              <a:rPr lang="en-GB" sz="2400" dirty="0" smtClean="0">
                <a:latin typeface="Comic Sans MS" pitchFamily="66" charset="0"/>
              </a:rPr>
              <a:t> solution</a:t>
            </a:r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4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0086" y="188640"/>
            <a:ext cx="62182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Concentrated or Dilute Solutions</a:t>
            </a:r>
          </a:p>
        </p:txBody>
      </p:sp>
      <p:pic>
        <p:nvPicPr>
          <p:cNvPr id="3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5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28128" y="1515996"/>
            <a:ext cx="899261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The terms </a:t>
            </a:r>
            <a:r>
              <a:rPr lang="en-GB" sz="2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concentrated </a:t>
            </a:r>
            <a:r>
              <a:rPr lang="en-GB" sz="27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and </a:t>
            </a:r>
            <a:r>
              <a:rPr lang="en-GB" sz="27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dilute</a:t>
            </a:r>
            <a:r>
              <a:rPr lang="en-GB" sz="27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describe the relative amount of solute in a solution.</a:t>
            </a:r>
          </a:p>
          <a:p>
            <a:endParaRPr lang="en-GB" sz="27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700" b="1" dirty="0" smtClean="0">
                <a:latin typeface="Comic Sans MS" pitchFamily="66" charset="0"/>
              </a:rPr>
              <a:t>Concentrated – </a:t>
            </a:r>
            <a:r>
              <a:rPr lang="en-GB" sz="2700" dirty="0" smtClean="0">
                <a:latin typeface="Comic Sans MS" pitchFamily="66" charset="0"/>
              </a:rPr>
              <a:t>a lot of solute per dm</a:t>
            </a:r>
            <a:r>
              <a:rPr lang="en-GB" sz="2700" baseline="30000" dirty="0" smtClean="0">
                <a:latin typeface="Comic Sans MS" pitchFamily="66" charset="0"/>
              </a:rPr>
              <a:t>3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700" b="1" dirty="0" smtClean="0">
                <a:latin typeface="Comic Sans MS" pitchFamily="66" charset="0"/>
              </a:rPr>
              <a:t>Dilute</a:t>
            </a:r>
            <a:r>
              <a:rPr lang="en-GB" sz="2700" dirty="0" smtClean="0">
                <a:latin typeface="Comic Sans MS" pitchFamily="66" charset="0"/>
              </a:rPr>
              <a:t> – a small amount of solute per dm</a:t>
            </a:r>
            <a:r>
              <a:rPr lang="en-GB" sz="2700" baseline="30000" dirty="0" smtClean="0">
                <a:latin typeface="Comic Sans MS" pitchFamily="66" charset="0"/>
              </a:rPr>
              <a:t>3</a:t>
            </a:r>
            <a:endParaRPr lang="en-GB" sz="2700" b="1" baseline="30000" dirty="0" smtClean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691" y="4077072"/>
            <a:ext cx="9055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Normal lab bench solutions of acids have a concentration 1 or 2 </a:t>
            </a:r>
            <a:r>
              <a:rPr lang="en-GB" sz="2400" dirty="0" err="1" smtClean="0">
                <a:latin typeface="Comic Sans MS" pitchFamily="66" charset="0"/>
              </a:rPr>
              <a:t>mol</a:t>
            </a:r>
            <a:r>
              <a:rPr lang="en-GB" sz="2400" dirty="0" smtClean="0">
                <a:latin typeface="Comic Sans MS" pitchFamily="66" charset="0"/>
              </a:rPr>
              <a:t> dm</a:t>
            </a:r>
            <a:r>
              <a:rPr lang="en-GB" sz="2400" baseline="30000" dirty="0" smtClean="0">
                <a:latin typeface="Comic Sans MS" pitchFamily="66" charset="0"/>
              </a:rPr>
              <a:t>-3 </a:t>
            </a:r>
            <a:r>
              <a:rPr lang="en-GB" sz="2400" dirty="0" smtClean="0">
                <a:latin typeface="Comic Sans MS" pitchFamily="66" charset="0"/>
              </a:rPr>
              <a:t> - these are </a:t>
            </a:r>
            <a:r>
              <a:rPr lang="en-GB" sz="2400" b="1" i="1" dirty="0" smtClean="0">
                <a:latin typeface="Comic Sans MS" pitchFamily="66" charset="0"/>
              </a:rPr>
              <a:t>dilute </a:t>
            </a:r>
            <a:r>
              <a:rPr lang="en-GB" sz="2400" dirty="0" smtClean="0">
                <a:latin typeface="Comic Sans MS" pitchFamily="66" charset="0"/>
              </a:rPr>
              <a:t>solutions. </a:t>
            </a:r>
          </a:p>
          <a:p>
            <a:endParaRPr lang="en-GB" sz="2400" baseline="30000" dirty="0">
              <a:latin typeface="Comic Sans MS" pitchFamily="66" charset="0"/>
            </a:endParaRPr>
          </a:p>
          <a:p>
            <a:r>
              <a:rPr lang="en-GB" sz="2400" b="1" i="1" dirty="0" smtClean="0">
                <a:latin typeface="Comic Sans MS" pitchFamily="66" charset="0"/>
              </a:rPr>
              <a:t>Concentrated</a:t>
            </a:r>
            <a:r>
              <a:rPr lang="en-GB" sz="2400" b="1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acids are solutions of above 10 </a:t>
            </a:r>
            <a:r>
              <a:rPr lang="en-GB" sz="2400" dirty="0" err="1" smtClean="0">
                <a:latin typeface="Comic Sans MS" pitchFamily="66" charset="0"/>
              </a:rPr>
              <a:t>mol</a:t>
            </a:r>
            <a:r>
              <a:rPr lang="en-GB" sz="2400" dirty="0" smtClean="0">
                <a:latin typeface="Comic Sans MS" pitchFamily="66" charset="0"/>
              </a:rPr>
              <a:t> dm</a:t>
            </a:r>
            <a:r>
              <a:rPr lang="en-GB" sz="2400" baseline="30000" dirty="0" smtClean="0">
                <a:latin typeface="Comic Sans MS" pitchFamily="66" charset="0"/>
              </a:rPr>
              <a:t>-3</a:t>
            </a:r>
            <a:endParaRPr lang="en-GB" sz="2400" b="1" baseline="30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5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Comic Sans MS" pitchFamily="66" charset="0"/>
              </a:rPr>
              <a:t>Questions</a:t>
            </a:r>
          </a:p>
        </p:txBody>
      </p:sp>
      <p:pic>
        <p:nvPicPr>
          <p:cNvPr id="3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.ehowcdn.com/article-page-main/ehow/images/a07/ub/f6/calculate-percentage-solution-chemistry-800x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85" y="2526"/>
            <a:ext cx="1462871" cy="143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048" y="1484784"/>
            <a:ext cx="90044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b="1" u="sng" dirty="0">
              <a:latin typeface="Comic Sans MS" pitchFamily="66" charset="0"/>
            </a:endParaRPr>
          </a:p>
          <a:p>
            <a:pPr marL="342900" indent="-342900">
              <a:buAutoNum type="arabicParenR"/>
            </a:pPr>
            <a:r>
              <a:rPr lang="en-GB" dirty="0" smtClean="0">
                <a:latin typeface="Comic Sans MS" pitchFamily="66" charset="0"/>
              </a:rPr>
              <a:t>Find the amount, in moles, of solute dissolved in the following solutions; </a:t>
            </a:r>
          </a:p>
          <a:p>
            <a:pPr marL="342900" indent="-342900">
              <a:buAutoNum type="arabicParenR"/>
            </a:pPr>
            <a:endParaRPr lang="en-GB" b="1" u="sng" dirty="0">
              <a:latin typeface="Comic Sans MS" pitchFamily="66" charset="0"/>
            </a:endParaRPr>
          </a:p>
          <a:p>
            <a:r>
              <a:rPr lang="en-GB" b="1" dirty="0">
                <a:latin typeface="Comic Sans MS" pitchFamily="66" charset="0"/>
              </a:rPr>
              <a:t>	</a:t>
            </a:r>
            <a:r>
              <a:rPr lang="en-GB" dirty="0">
                <a:latin typeface="Comic Sans MS" pitchFamily="66" charset="0"/>
              </a:rPr>
              <a:t>a</a:t>
            </a:r>
            <a:r>
              <a:rPr lang="en-GB" dirty="0" smtClean="0">
                <a:latin typeface="Comic Sans MS" pitchFamily="66" charset="0"/>
              </a:rPr>
              <a:t>) 4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a 2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dm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 solution         </a:t>
            </a:r>
          </a:p>
          <a:p>
            <a:r>
              <a:rPr lang="en-GB" baseline="30000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b) 20.0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a 0.150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dm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 solution</a:t>
            </a:r>
          </a:p>
          <a:p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c) 24.35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a 0.125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dm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 solution</a:t>
            </a:r>
            <a:endParaRPr lang="en-GB" dirty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2) Find the concentration, in </a:t>
            </a:r>
            <a:r>
              <a:rPr lang="en-GB" dirty="0" err="1" smtClean="0">
                <a:latin typeface="Comic Sans MS" pitchFamily="66" charset="0"/>
              </a:rPr>
              <a:t>mol</a:t>
            </a:r>
            <a:r>
              <a:rPr lang="en-GB" dirty="0" smtClean="0">
                <a:latin typeface="Comic Sans MS" pitchFamily="66" charset="0"/>
              </a:rPr>
              <a:t> dm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 of the following solutions</a:t>
            </a:r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	a) 6 moles dissolved in 2 dm3 of water         </a:t>
            </a:r>
          </a:p>
          <a:p>
            <a:r>
              <a:rPr lang="en-GB" baseline="30000" dirty="0" smtClean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b) 0.5000 moles dissolved in 250 cm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solution</a:t>
            </a:r>
          </a:p>
          <a:p>
            <a:r>
              <a:rPr lang="en-GB" dirty="0" smtClean="0">
                <a:latin typeface="Comic Sans MS" pitchFamily="66" charset="0"/>
              </a:rPr>
              <a:t>	c) 8.75 x 10 </a:t>
            </a:r>
            <a:r>
              <a:rPr lang="en-GB" baseline="30000" dirty="0" smtClean="0">
                <a:latin typeface="Comic Sans MS" pitchFamily="66" charset="0"/>
              </a:rPr>
              <a:t>-3 </a:t>
            </a:r>
            <a:r>
              <a:rPr lang="en-GB" dirty="0" smtClean="0">
                <a:latin typeface="Comic Sans MS" pitchFamily="66" charset="0"/>
              </a:rPr>
              <a:t>moles in 50.0 cm</a:t>
            </a:r>
            <a:r>
              <a:rPr lang="en-GB" baseline="30000" dirty="0" smtClean="0">
                <a:latin typeface="Comic Sans MS" pitchFamily="66" charset="0"/>
              </a:rPr>
              <a:t>3 </a:t>
            </a:r>
            <a:r>
              <a:rPr lang="en-GB" dirty="0" smtClean="0">
                <a:latin typeface="Comic Sans MS" pitchFamily="66" charset="0"/>
              </a:rPr>
              <a:t> of solution. 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3) Find the mass </a:t>
            </a:r>
            <a:r>
              <a:rPr lang="en-GB" dirty="0" smtClean="0">
                <a:latin typeface="Comic Sans MS" pitchFamily="66" charset="0"/>
              </a:rPr>
              <a:t>concentration, </a:t>
            </a:r>
            <a:r>
              <a:rPr lang="en-GB" dirty="0" smtClean="0">
                <a:latin typeface="Comic Sans MS" pitchFamily="66" charset="0"/>
              </a:rPr>
              <a:t>in g dm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, in the following </a:t>
            </a:r>
          </a:p>
          <a:p>
            <a:r>
              <a:rPr lang="en-GB" dirty="0" smtClean="0">
                <a:latin typeface="Comic Sans MS" pitchFamily="66" charset="0"/>
              </a:rPr>
              <a:t>	(a) 0.42 moles of HNO</a:t>
            </a:r>
            <a:r>
              <a:rPr lang="en-GB" baseline="-25000" dirty="0" smtClean="0">
                <a:latin typeface="Comic Sans MS" pitchFamily="66" charset="0"/>
              </a:rPr>
              <a:t>3 </a:t>
            </a:r>
            <a:r>
              <a:rPr lang="en-GB" dirty="0" smtClean="0">
                <a:latin typeface="Comic Sans MS" pitchFamily="66" charset="0"/>
              </a:rPr>
              <a:t>   in 250 cm</a:t>
            </a:r>
            <a:r>
              <a:rPr lang="en-GB" baseline="30000" dirty="0" smtClean="0">
                <a:latin typeface="Comic Sans MS" pitchFamily="66" charset="0"/>
              </a:rPr>
              <a:t>3 </a:t>
            </a:r>
            <a:r>
              <a:rPr lang="en-GB" dirty="0" smtClean="0">
                <a:latin typeface="Comic Sans MS" pitchFamily="66" charset="0"/>
              </a:rPr>
              <a:t> of solution  </a:t>
            </a:r>
          </a:p>
          <a:p>
            <a:r>
              <a:rPr lang="en-GB" dirty="0" smtClean="0">
                <a:latin typeface="Comic Sans MS" pitchFamily="66" charset="0"/>
              </a:rPr>
              <a:t>	(b) 0.500 moles of </a:t>
            </a:r>
            <a:r>
              <a:rPr lang="en-GB" dirty="0" err="1" smtClean="0">
                <a:latin typeface="Comic Sans MS" pitchFamily="66" charset="0"/>
              </a:rPr>
              <a:t>HCl</a:t>
            </a:r>
            <a:r>
              <a:rPr lang="en-GB" dirty="0" smtClean="0">
                <a:latin typeface="Comic Sans MS" pitchFamily="66" charset="0"/>
              </a:rPr>
              <a:t> dissolved in 4 dm</a:t>
            </a:r>
            <a:r>
              <a:rPr lang="en-GB" baseline="30000" dirty="0" smtClean="0">
                <a:latin typeface="Comic Sans MS" pitchFamily="66" charset="0"/>
              </a:rPr>
              <a:t>3</a:t>
            </a:r>
            <a:r>
              <a:rPr lang="en-GB" dirty="0" smtClean="0">
                <a:latin typeface="Comic Sans MS" pitchFamily="66" charset="0"/>
              </a:rPr>
              <a:t> of solution</a:t>
            </a:r>
          </a:p>
          <a:p>
            <a:r>
              <a:rPr lang="en-GB" dirty="0">
                <a:latin typeface="Comic Sans MS" pitchFamily="66" charset="0"/>
              </a:rPr>
              <a:t>	</a:t>
            </a:r>
            <a:r>
              <a:rPr lang="en-GB" dirty="0" smtClean="0">
                <a:latin typeface="Comic Sans MS" pitchFamily="66" charset="0"/>
              </a:rPr>
              <a:t>(c) 3.56 x 10 </a:t>
            </a:r>
            <a:r>
              <a:rPr lang="en-GB" baseline="30000" dirty="0" smtClean="0">
                <a:latin typeface="Comic Sans MS" pitchFamily="66" charset="0"/>
              </a:rPr>
              <a:t>-3</a:t>
            </a:r>
            <a:r>
              <a:rPr lang="en-GB" dirty="0" smtClean="0">
                <a:latin typeface="Comic Sans MS" pitchFamily="66" charset="0"/>
              </a:rPr>
              <a:t> moles of H</a:t>
            </a:r>
            <a:r>
              <a:rPr lang="en-GB" baseline="-25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SO</a:t>
            </a:r>
            <a:r>
              <a:rPr lang="en-GB" baseline="-25000" dirty="0" smtClean="0">
                <a:latin typeface="Comic Sans MS" pitchFamily="66" charset="0"/>
              </a:rPr>
              <a:t>4</a:t>
            </a:r>
            <a:r>
              <a:rPr lang="en-GB" dirty="0" smtClean="0">
                <a:latin typeface="Comic Sans MS" pitchFamily="66" charset="0"/>
              </a:rPr>
              <a:t> dissolved in 25 cm</a:t>
            </a:r>
            <a:r>
              <a:rPr lang="en-GB" baseline="30000" dirty="0" smtClean="0">
                <a:latin typeface="Comic Sans MS" pitchFamily="66" charset="0"/>
              </a:rPr>
              <a:t>3 </a:t>
            </a:r>
            <a:r>
              <a:rPr lang="en-GB" dirty="0" smtClean="0">
                <a:latin typeface="Comic Sans MS" pitchFamily="66" charset="0"/>
              </a:rPr>
              <a:t> of solution</a:t>
            </a:r>
          </a:p>
          <a:p>
            <a:endParaRPr lang="en-GB" dirty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4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436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Lees</dc:creator>
  <cp:lastModifiedBy>Victoria Lees</cp:lastModifiedBy>
  <cp:revision>10</cp:revision>
  <dcterms:created xsi:type="dcterms:W3CDTF">2011-09-19T09:55:32Z</dcterms:created>
  <dcterms:modified xsi:type="dcterms:W3CDTF">2011-09-22T07:48:50Z</dcterms:modified>
</cp:coreProperties>
</file>