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1" r:id="rId8"/>
    <p:sldId id="266" r:id="rId9"/>
    <p:sldId id="262"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63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C9464A-2CFB-4913-AA1F-B94CAE23A92C}" type="datetimeFigureOut">
              <a:rPr lang="en-GB" smtClean="0"/>
              <a:t>26/01/2020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112FE4-DB34-4098-BCB3-CB5AED44D370}" type="slidenum">
              <a:rPr lang="en-GB" smtClean="0"/>
              <a:t>‹#›</a:t>
            </a:fld>
            <a:endParaRPr lang="en-GB"/>
          </a:p>
        </p:txBody>
      </p:sp>
    </p:spTree>
    <p:extLst>
      <p:ext uri="{BB962C8B-B14F-4D97-AF65-F5344CB8AC3E}">
        <p14:creationId xmlns:p14="http://schemas.microsoft.com/office/powerpoint/2010/main" val="3911234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9464A-2CFB-4913-AA1F-B94CAE23A92C}" type="datetimeFigureOut">
              <a:rPr lang="en-GB" smtClean="0"/>
              <a:t>26/01/2020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112FE4-DB34-4098-BCB3-CB5AED44D370}" type="slidenum">
              <a:rPr lang="en-GB" smtClean="0"/>
              <a:t>‹#›</a:t>
            </a:fld>
            <a:endParaRPr lang="en-GB"/>
          </a:p>
        </p:txBody>
      </p:sp>
    </p:spTree>
    <p:extLst>
      <p:ext uri="{BB962C8B-B14F-4D97-AF65-F5344CB8AC3E}">
        <p14:creationId xmlns:p14="http://schemas.microsoft.com/office/powerpoint/2010/main" val="202897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9464A-2CFB-4913-AA1F-B94CAE23A92C}" type="datetimeFigureOut">
              <a:rPr lang="en-GB" smtClean="0"/>
              <a:t>26/01/2020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112FE4-DB34-4098-BCB3-CB5AED44D370}" type="slidenum">
              <a:rPr lang="en-GB" smtClean="0"/>
              <a:t>‹#›</a:t>
            </a:fld>
            <a:endParaRPr lang="en-GB"/>
          </a:p>
        </p:txBody>
      </p:sp>
    </p:spTree>
    <p:extLst>
      <p:ext uri="{BB962C8B-B14F-4D97-AF65-F5344CB8AC3E}">
        <p14:creationId xmlns:p14="http://schemas.microsoft.com/office/powerpoint/2010/main" val="421435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9464A-2CFB-4913-AA1F-B94CAE23A92C}" type="datetimeFigureOut">
              <a:rPr lang="en-GB" smtClean="0"/>
              <a:t>26/01/2020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112FE4-DB34-4098-BCB3-CB5AED44D370}" type="slidenum">
              <a:rPr lang="en-GB" smtClean="0"/>
              <a:t>‹#›</a:t>
            </a:fld>
            <a:endParaRPr lang="en-GB"/>
          </a:p>
        </p:txBody>
      </p:sp>
    </p:spTree>
    <p:extLst>
      <p:ext uri="{BB962C8B-B14F-4D97-AF65-F5344CB8AC3E}">
        <p14:creationId xmlns:p14="http://schemas.microsoft.com/office/powerpoint/2010/main" val="160200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C9464A-2CFB-4913-AA1F-B94CAE23A92C}" type="datetimeFigureOut">
              <a:rPr lang="en-GB" smtClean="0"/>
              <a:t>26/01/2020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112FE4-DB34-4098-BCB3-CB5AED44D370}" type="slidenum">
              <a:rPr lang="en-GB" smtClean="0"/>
              <a:t>‹#›</a:t>
            </a:fld>
            <a:endParaRPr lang="en-GB"/>
          </a:p>
        </p:txBody>
      </p:sp>
    </p:spTree>
    <p:extLst>
      <p:ext uri="{BB962C8B-B14F-4D97-AF65-F5344CB8AC3E}">
        <p14:creationId xmlns:p14="http://schemas.microsoft.com/office/powerpoint/2010/main" val="139077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C9464A-2CFB-4913-AA1F-B94CAE23A92C}" type="datetimeFigureOut">
              <a:rPr lang="en-GB" smtClean="0"/>
              <a:t>26/01/2020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112FE4-DB34-4098-BCB3-CB5AED44D370}" type="slidenum">
              <a:rPr lang="en-GB" smtClean="0"/>
              <a:t>‹#›</a:t>
            </a:fld>
            <a:endParaRPr lang="en-GB"/>
          </a:p>
        </p:txBody>
      </p:sp>
    </p:spTree>
    <p:extLst>
      <p:ext uri="{BB962C8B-B14F-4D97-AF65-F5344CB8AC3E}">
        <p14:creationId xmlns:p14="http://schemas.microsoft.com/office/powerpoint/2010/main" val="15025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C9464A-2CFB-4913-AA1F-B94CAE23A92C}" type="datetimeFigureOut">
              <a:rPr lang="en-GB" smtClean="0"/>
              <a:t>26/01/2020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112FE4-DB34-4098-BCB3-CB5AED44D370}" type="slidenum">
              <a:rPr lang="en-GB" smtClean="0"/>
              <a:t>‹#›</a:t>
            </a:fld>
            <a:endParaRPr lang="en-GB"/>
          </a:p>
        </p:txBody>
      </p:sp>
    </p:spTree>
    <p:extLst>
      <p:ext uri="{BB962C8B-B14F-4D97-AF65-F5344CB8AC3E}">
        <p14:creationId xmlns:p14="http://schemas.microsoft.com/office/powerpoint/2010/main" val="242921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C9464A-2CFB-4913-AA1F-B94CAE23A92C}" type="datetimeFigureOut">
              <a:rPr lang="en-GB" smtClean="0"/>
              <a:t>26/01/2020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112FE4-DB34-4098-BCB3-CB5AED44D370}" type="slidenum">
              <a:rPr lang="en-GB" smtClean="0"/>
              <a:t>‹#›</a:t>
            </a:fld>
            <a:endParaRPr lang="en-GB"/>
          </a:p>
        </p:txBody>
      </p:sp>
    </p:spTree>
    <p:extLst>
      <p:ext uri="{BB962C8B-B14F-4D97-AF65-F5344CB8AC3E}">
        <p14:creationId xmlns:p14="http://schemas.microsoft.com/office/powerpoint/2010/main" val="712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9464A-2CFB-4913-AA1F-B94CAE23A92C}" type="datetimeFigureOut">
              <a:rPr lang="en-GB" smtClean="0"/>
              <a:t>26/01/2020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112FE4-DB34-4098-BCB3-CB5AED44D370}" type="slidenum">
              <a:rPr lang="en-GB" smtClean="0"/>
              <a:t>‹#›</a:t>
            </a:fld>
            <a:endParaRPr lang="en-GB"/>
          </a:p>
        </p:txBody>
      </p:sp>
    </p:spTree>
    <p:extLst>
      <p:ext uri="{BB962C8B-B14F-4D97-AF65-F5344CB8AC3E}">
        <p14:creationId xmlns:p14="http://schemas.microsoft.com/office/powerpoint/2010/main" val="308611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9464A-2CFB-4913-AA1F-B94CAE23A92C}" type="datetimeFigureOut">
              <a:rPr lang="en-GB" smtClean="0"/>
              <a:t>26/01/2020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112FE4-DB34-4098-BCB3-CB5AED44D370}" type="slidenum">
              <a:rPr lang="en-GB" smtClean="0"/>
              <a:t>‹#›</a:t>
            </a:fld>
            <a:endParaRPr lang="en-GB"/>
          </a:p>
        </p:txBody>
      </p:sp>
    </p:spTree>
    <p:extLst>
      <p:ext uri="{BB962C8B-B14F-4D97-AF65-F5344CB8AC3E}">
        <p14:creationId xmlns:p14="http://schemas.microsoft.com/office/powerpoint/2010/main" val="7383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9464A-2CFB-4913-AA1F-B94CAE23A92C}" type="datetimeFigureOut">
              <a:rPr lang="en-GB" smtClean="0"/>
              <a:t>26/01/2020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112FE4-DB34-4098-BCB3-CB5AED44D370}" type="slidenum">
              <a:rPr lang="en-GB" smtClean="0"/>
              <a:t>‹#›</a:t>
            </a:fld>
            <a:endParaRPr lang="en-GB"/>
          </a:p>
        </p:txBody>
      </p:sp>
    </p:spTree>
    <p:extLst>
      <p:ext uri="{BB962C8B-B14F-4D97-AF65-F5344CB8AC3E}">
        <p14:creationId xmlns:p14="http://schemas.microsoft.com/office/powerpoint/2010/main" val="182280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9464A-2CFB-4913-AA1F-B94CAE23A92C}" type="datetimeFigureOut">
              <a:rPr lang="en-GB" smtClean="0"/>
              <a:t>26/01/2020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12FE4-DB34-4098-BCB3-CB5AED44D370}" type="slidenum">
              <a:rPr lang="en-GB" smtClean="0"/>
              <a:t>‹#›</a:t>
            </a:fld>
            <a:endParaRPr lang="en-GB"/>
          </a:p>
        </p:txBody>
      </p:sp>
    </p:spTree>
    <p:extLst>
      <p:ext uri="{BB962C8B-B14F-4D97-AF65-F5344CB8AC3E}">
        <p14:creationId xmlns:p14="http://schemas.microsoft.com/office/powerpoint/2010/main" val="26833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studying+cartoons&amp;source=images&amp;cd=&amp;cad=rja&amp;docid=t4kEnGRZyGceKM&amp;tbnid=liwDqioc3lBgyM:&amp;ved=0CAUQjRw&amp;url=http://education.jhu.edu/PD/newhorizons/strategies/topics/Graphic%20Tools%20for%20Learning/margulies.htm&amp;ei=qWwqUZTtKtKW0QXc44FQ&amp;psig=AFQjCNE4ignnbsvByztro3LrEdSnRpz0uA&amp;ust=1361821187271233"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co.uk/url?sa=i&amp;rct=j&amp;q=cartoon+clock&amp;source=images&amp;cd=&amp;cad=rja&amp;docid=P-Wea_Kzttnk5M&amp;tbnid=dHdeEdWSp4ZZcM:&amp;ved=0CAUQjRw&amp;url=http://www.123rf.com/photo_3857761_cartoon-clock-man-with-a-stack-of-books-isolated-on-white.html&amp;ei=HWwqUcrRA-i00QXVkYGAAg&amp;psig=AFQjCNEhYE6Ewx0IIsKf0uNR1v_wri_sPg&amp;ust=136182107644590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stationary&amp;source=images&amp;cd=&amp;cad=rja&amp;docid=v1jjuJ1A8oAyIM&amp;tbnid=YW7SKxCneo3YbM:&amp;ved=0CAUQjRw&amp;url=http://www.publicdomainpictures.net/view-image.php?image=1889&amp;ei=Bm0qUeqFCqm10QXa9IHgAQ&amp;psig=AFQjCNHHJAFQq8bk3PtVV_4Rrz5KXjCg_A&amp;ust=136182131201160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revision+notes&amp;source=images&amp;cd=&amp;cad=rja&amp;docid=3D90tyFiy4VDbM&amp;tbnid=Wwn32SnopL4ghM:&amp;ved=0CAUQjRw&amp;url=http://cannphysics.wordpress.com/34-mechanics/&amp;ei=y28qUeWGAqms0QX57oDQBg&amp;bvm=bv.42768644,d.d2k&amp;psig=AFQjCNGmTr-mVjQao3m9lN6o9piCGF6EVQ&amp;ust=1361821931206627"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o.uk/url?sa=i&amp;rct=j&amp;q=books&amp;source=images&amp;cd=&amp;cad=rja&amp;docid=h_YFnSLw3C59tM&amp;tbnid=cenlJrvPXDZyNM:&amp;ved=0CAUQjRw&amp;url=http://www.emmysmummy.com/2011/09/book-swap-st-albans.html&amp;ei=OnEqUeiEAcix0AW994DgCg&amp;bvm=bv.42768644,d.d2k&amp;psig=AFQjCNFXrtiVGkxvR19ieGdu-jlIjVw4Ew&amp;ust=13618223876288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uzzimo.com/free-vector-post-it-notes-push-pins/"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google.co.uk/url?sa=i&amp;rct=j&amp;q=pride+and+prejudice+cartoon+strips&amp;source=images&amp;cd=&amp;cad=rja&amp;docid=miJ-JaEJGWldZM&amp;tbnid=AbhLHZeyL2XzcM:&amp;ved=0CAUQjRw&amp;url=http://storify.com/markstencel/responsive-cartoons-should-we-stay-inside-the-box&amp;ei=_2QqUZLcBaHU0QXc0oCoBQ&amp;psig=AFQjCNF8Lnd_X9fowCQt7DgJF0x_vsRBNw&amp;ust=1361819138298088"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dreamstime.com/register?jump_to=http://www.dreamstime.com/royalty-free-stock-image-cartoon-exam-image22162286"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google.co.uk/url?sa=i&amp;rct=j&amp;q=flow+charts&amp;source=images&amp;cd=&amp;cad=rja&amp;docid=D3MvS_XVJVfxuM&amp;tbnid=YXkuEP3epvsVTM:&amp;ved=0CAUQjRw&amp;url=http://www.agilemodeling.com/artifacts/flowChart.htm&amp;ei=pmcqUbCxO6Kg0QWUzoC4BA&amp;psig=AFQjCNHvFrFQmJVG4DMX3AloPGTX4CjLbQ&amp;ust=136181992605969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gif"/><Relationship Id="rId2" Type="http://schemas.openxmlformats.org/officeDocument/2006/relationships/hyperlink" Target="http://www.google.co.uk/url?sa=i&amp;rct=j&amp;q=mnemonics&amp;source=images&amp;cd=&amp;cad=rja&amp;docid=5bGBCIpskjN95M&amp;tbnid=eE6He5QfaAMCKM:&amp;ved=0CAUQjRw&amp;url=http://www.sparklebox.co.uk/2326-2330/sb2329.html&amp;ei=imgqUfuQNsSa1AWgmYGIDA&amp;psig=AFQjCNE_JRDAW96pryoPkr1-kCB1zzSshA&amp;ust=1361820066668117"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diamond+9&amp;source=images&amp;cd=&amp;cad=rja&amp;docid=hdQqJji_v00pAM&amp;tbnid=9dBdZC0njD0IrM:&amp;ved=0CAUQjRw&amp;url=http://www.redbridgerenet.co.uk/agreedsyllabus/diamond9.html&amp;ei=R2kqUfvoCIOd0QX624DICg&amp;psig=AFQjCNH5EKOilubwYeJh_nol1sPNBkardw&amp;ust=1361820356166159" TargetMode="External"/><Relationship Id="rId5" Type="http://schemas.openxmlformats.org/officeDocument/2006/relationships/image" Target="../media/image15.jpeg"/><Relationship Id="rId4" Type="http://schemas.openxmlformats.org/officeDocument/2006/relationships/hyperlink" Target="http://www.google.co.uk/url?sa=i&amp;rct=j&amp;q=venn+diagrams+&amp;source=images&amp;cd=&amp;cad=rja&amp;docid=cF7Z2Md-_NqTIM&amp;tbnid=VobQQ63wkSe7EM:&amp;ved=0CAUQjRw&amp;url=http://rm4dailynews.blogspot.com/2012/10/venn-diagrams.html&amp;ei=32gqUemRI87J0AX3s4HgBw&amp;psig=AFQjCNEYupF4s4sojMVeCSKgN2Envuy0Vw&amp;ust=136182025018895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co.uk/url?sa=i&amp;rct=j&amp;q=cartoon+laptop&amp;source=images&amp;cd=&amp;cad=rja&amp;docid=V785KoAAjb9iKM&amp;tbnid=lTa0YNNzDq79iM:&amp;ved=0CAUQjRw&amp;url=http://www.glogster.com/loryrous/commit-yourself-to-lifelong-learning-/g-6l5o4vpbt7t84ihmdv1r0a0&amp;ei=a0kqUZPJN6q-0QWFvIDgAg&amp;psig=AFQjCNEtMXqQSFTOS7hwbgEdwU7rZSUGhQ&amp;ust=136181216192358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67544" y="667424"/>
            <a:ext cx="8280920" cy="1368152"/>
          </a:xfrm>
          <a:prstGeom prst="rect">
            <a:avLst/>
          </a:prstGeom>
          <a:solidFill>
            <a:schemeClr val="accent1">
              <a:lumMod val="40000"/>
              <a:lumOff val="60000"/>
            </a:schemeClr>
          </a:solidFill>
          <a:ln w="15875">
            <a:solidFill>
              <a:srgbClr val="000000"/>
            </a:solidFill>
            <a:miter lim="800000"/>
            <a:headEnd/>
            <a:tailEnd/>
          </a:ln>
        </p:spPr>
        <p:txBody>
          <a:bodyPr rot="0" vert="horz" wrap="square" lIns="91440" tIns="45720" rIns="91440" bIns="45720" anchor="t" anchorCtr="0">
            <a:noAutofit/>
          </a:bodyPr>
          <a:lstStyle/>
          <a:p>
            <a:pPr>
              <a:spcAft>
                <a:spcPts val="0"/>
              </a:spcAft>
            </a:pPr>
            <a:r>
              <a:rPr lang="en-GB" b="1" dirty="0">
                <a:effectLst/>
                <a:latin typeface="Arial Rounded MT Bold" pitchFamily="34" charset="0"/>
                <a:ea typeface="Calibri"/>
                <a:cs typeface="Times New Roman"/>
              </a:rPr>
              <a:t>Learning</a:t>
            </a:r>
            <a:r>
              <a:rPr lang="en-GB" dirty="0">
                <a:effectLst/>
                <a:latin typeface="Arial Rounded MT Bold" pitchFamily="34" charset="0"/>
                <a:ea typeface="Calibri"/>
                <a:cs typeface="Times New Roman"/>
              </a:rPr>
              <a:t> information so that you can use it to answer questions. </a:t>
            </a:r>
          </a:p>
          <a:p>
            <a:pPr>
              <a:spcAft>
                <a:spcPts val="0"/>
              </a:spcAft>
            </a:pPr>
            <a:r>
              <a:rPr lang="en-GB" dirty="0">
                <a:effectLst/>
                <a:latin typeface="Arial Rounded MT Bold" pitchFamily="34" charset="0"/>
                <a:ea typeface="Calibri"/>
                <a:cs typeface="Times New Roman"/>
              </a:rPr>
              <a:t> </a:t>
            </a:r>
          </a:p>
          <a:p>
            <a:pPr>
              <a:spcAft>
                <a:spcPts val="0"/>
              </a:spcAft>
            </a:pPr>
            <a:r>
              <a:rPr lang="en-GB" dirty="0">
                <a:effectLst/>
                <a:latin typeface="Arial Rounded MT Bold" pitchFamily="34" charset="0"/>
                <a:ea typeface="Calibri"/>
                <a:cs typeface="Times New Roman"/>
              </a:rPr>
              <a:t>Learning means that you have to </a:t>
            </a:r>
            <a:r>
              <a:rPr lang="en-GB" b="1" dirty="0">
                <a:effectLst/>
                <a:latin typeface="Arial Rounded MT Bold" pitchFamily="34" charset="0"/>
                <a:ea typeface="Calibri"/>
                <a:cs typeface="Times New Roman"/>
              </a:rPr>
              <a:t>understand something completely</a:t>
            </a:r>
            <a:r>
              <a:rPr lang="en-GB" dirty="0">
                <a:effectLst/>
                <a:latin typeface="Arial Rounded MT Bold" pitchFamily="34" charset="0"/>
                <a:ea typeface="Calibri"/>
                <a:cs typeface="Times New Roman"/>
              </a:rPr>
              <a:t>, </a:t>
            </a:r>
            <a:r>
              <a:rPr lang="en-GB" b="1" dirty="0">
                <a:effectLst/>
                <a:latin typeface="Arial Rounded MT Bold" pitchFamily="34" charset="0"/>
                <a:ea typeface="Calibri"/>
                <a:cs typeface="Times New Roman"/>
              </a:rPr>
              <a:t>remember</a:t>
            </a:r>
            <a:r>
              <a:rPr lang="en-GB" dirty="0">
                <a:effectLst/>
                <a:latin typeface="Arial Rounded MT Bold" pitchFamily="34" charset="0"/>
                <a:ea typeface="Calibri"/>
                <a:cs typeface="Times New Roman"/>
              </a:rPr>
              <a:t> it and eventually </a:t>
            </a:r>
            <a:r>
              <a:rPr lang="en-GB" b="1" dirty="0">
                <a:effectLst/>
                <a:latin typeface="Arial Rounded MT Bold" pitchFamily="34" charset="0"/>
                <a:ea typeface="Calibri"/>
                <a:cs typeface="Times New Roman"/>
              </a:rPr>
              <a:t>use it</a:t>
            </a:r>
            <a:r>
              <a:rPr lang="en-GB" dirty="0">
                <a:effectLst/>
                <a:latin typeface="Arial Rounded MT Bold" pitchFamily="34" charset="0"/>
                <a:ea typeface="Calibri"/>
                <a:cs typeface="Times New Roman"/>
              </a:rPr>
              <a:t>.  </a:t>
            </a:r>
          </a:p>
          <a:p>
            <a:pPr>
              <a:spcAft>
                <a:spcPts val="0"/>
              </a:spcAft>
            </a:pPr>
            <a:endParaRPr lang="en-GB" dirty="0">
              <a:effectLst/>
              <a:latin typeface="Arial Rounded MT Bold" pitchFamily="34" charset="0"/>
              <a:ea typeface="Calibri"/>
              <a:cs typeface="Times New Roman"/>
            </a:endParaRPr>
          </a:p>
        </p:txBody>
      </p:sp>
      <p:sp>
        <p:nvSpPr>
          <p:cNvPr id="5" name="Text Box 23"/>
          <p:cNvSpPr txBox="1"/>
          <p:nvPr/>
        </p:nvSpPr>
        <p:spPr>
          <a:xfrm>
            <a:off x="467544" y="190135"/>
            <a:ext cx="3888432" cy="4064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400" b="1" dirty="0">
                <a:ln w="6350" cap="flat" cmpd="sng" algn="ctr">
                  <a:solidFill>
                    <a:srgbClr val="000000"/>
                  </a:solidFill>
                  <a:prstDash val="solid"/>
                  <a:round/>
                </a:ln>
                <a:solidFill>
                  <a:srgbClr val="000000"/>
                </a:solidFill>
                <a:effectLst>
                  <a:outerShdw blurRad="41275" dist="20320" dir="1800000" algn="tl">
                    <a:srgbClr val="000000">
                      <a:alpha val="40000"/>
                    </a:srgbClr>
                  </a:outerShdw>
                </a:effectLst>
                <a:latin typeface="Calibri"/>
                <a:ea typeface="Calibri"/>
                <a:cs typeface="Times New Roman"/>
              </a:rPr>
              <a:t>What does it mean to revise?</a:t>
            </a:r>
            <a:endParaRPr lang="en-GB" sz="2400" dirty="0">
              <a:effectLst/>
              <a:latin typeface="Calibri"/>
              <a:ea typeface="Calibri"/>
              <a:cs typeface="Times New Roman"/>
            </a:endParaRPr>
          </a:p>
        </p:txBody>
      </p:sp>
      <p:sp>
        <p:nvSpPr>
          <p:cNvPr id="7" name="Text Box 23"/>
          <p:cNvSpPr txBox="1"/>
          <p:nvPr/>
        </p:nvSpPr>
        <p:spPr>
          <a:xfrm>
            <a:off x="6422005" y="3297382"/>
            <a:ext cx="2326459" cy="100811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400" b="1" dirty="0">
                <a:ln w="6350" cap="flat" cmpd="sng" algn="ctr">
                  <a:solidFill>
                    <a:srgbClr val="000000"/>
                  </a:solidFill>
                  <a:prstDash val="solid"/>
                  <a:round/>
                </a:ln>
                <a:solidFill>
                  <a:srgbClr val="000000"/>
                </a:solidFill>
                <a:effectLst>
                  <a:outerShdw blurRad="41275" dist="20320" dir="1800000" algn="tl">
                    <a:srgbClr val="000000">
                      <a:alpha val="40000"/>
                    </a:srgbClr>
                  </a:outerShdw>
                </a:effectLst>
                <a:latin typeface="Calibri"/>
                <a:ea typeface="Calibri"/>
                <a:cs typeface="Times New Roman"/>
              </a:rPr>
              <a:t>When should I start revision?</a:t>
            </a:r>
            <a:endParaRPr lang="en-GB" sz="2400" dirty="0">
              <a:effectLst/>
              <a:latin typeface="Calibri"/>
              <a:ea typeface="Calibri"/>
              <a:cs typeface="Times New Roman"/>
            </a:endParaRPr>
          </a:p>
        </p:txBody>
      </p:sp>
      <p:pic>
        <p:nvPicPr>
          <p:cNvPr id="5124" name="Picture 4" descr="http://education.jhu.edu/sebin/z/o/marg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64" y="2082064"/>
            <a:ext cx="4261248" cy="34387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467544" y="3316977"/>
            <a:ext cx="5688632" cy="3240360"/>
          </a:xfrm>
          <a:prstGeom prst="rect">
            <a:avLst/>
          </a:prstGeom>
          <a:solidFill>
            <a:schemeClr val="accent1">
              <a:lumMod val="40000"/>
              <a:lumOff val="60000"/>
            </a:schemeClr>
          </a:solidFill>
          <a:ln w="15875">
            <a:solidFill>
              <a:srgbClr val="000000"/>
            </a:solidFill>
            <a:miter lim="800000"/>
            <a:headEnd/>
            <a:tailEnd/>
          </a:ln>
        </p:spPr>
        <p:txBody>
          <a:bodyPr rot="0" vert="horz" wrap="square" lIns="91440" tIns="45720" rIns="91440" bIns="45720" anchor="t" anchorCtr="0">
            <a:noAutofit/>
          </a:bodyPr>
          <a:lstStyle/>
          <a:p>
            <a:pPr>
              <a:spcAft>
                <a:spcPts val="0"/>
              </a:spcAft>
            </a:pPr>
            <a:r>
              <a:rPr lang="en-GB" sz="1600" dirty="0">
                <a:effectLst/>
                <a:latin typeface="Arial Rounded MT Bold" pitchFamily="34" charset="0"/>
                <a:ea typeface="Calibri"/>
                <a:cs typeface="Times New Roman"/>
              </a:rPr>
              <a:t>Depends how long it takes you to learn something - everyone is different.</a:t>
            </a:r>
          </a:p>
          <a:p>
            <a:pPr>
              <a:spcAft>
                <a:spcPts val="0"/>
              </a:spcAft>
            </a:pPr>
            <a:endParaRPr lang="en-GB" sz="1600" dirty="0">
              <a:latin typeface="Arial Rounded MT Bold" pitchFamily="34" charset="0"/>
              <a:ea typeface="Calibri"/>
              <a:cs typeface="Times New Roman"/>
            </a:endParaRPr>
          </a:p>
          <a:p>
            <a:pPr>
              <a:spcAft>
                <a:spcPts val="0"/>
              </a:spcAft>
            </a:pPr>
            <a:r>
              <a:rPr lang="en-GB" sz="1600" dirty="0">
                <a:effectLst/>
                <a:latin typeface="Arial Rounded MT Bold" pitchFamily="34" charset="0"/>
                <a:ea typeface="Calibri"/>
                <a:cs typeface="Times New Roman"/>
              </a:rPr>
              <a:t>BUT you have a lot to learn:</a:t>
            </a:r>
          </a:p>
          <a:p>
            <a:pPr marL="285750" indent="-285750">
              <a:spcAft>
                <a:spcPts val="0"/>
              </a:spcAft>
              <a:buFont typeface="Wingdings" pitchFamily="2" charset="2"/>
              <a:buChar char="ð"/>
            </a:pPr>
            <a:r>
              <a:rPr lang="en-GB" sz="1600" dirty="0">
                <a:latin typeface="Arial Rounded MT Bold" pitchFamily="34" charset="0"/>
                <a:ea typeface="Calibri"/>
                <a:cs typeface="Times New Roman"/>
              </a:rPr>
              <a:t>8-10 GCSEs;</a:t>
            </a:r>
          </a:p>
          <a:p>
            <a:pPr marL="285750" indent="-285750">
              <a:spcAft>
                <a:spcPts val="0"/>
              </a:spcAft>
              <a:buFont typeface="Wingdings" pitchFamily="2" charset="2"/>
              <a:buChar char="ð"/>
            </a:pPr>
            <a:r>
              <a:rPr lang="en-GB" sz="1600" dirty="0">
                <a:latin typeface="Arial Rounded MT Bold" pitchFamily="34" charset="0"/>
                <a:ea typeface="Calibri"/>
                <a:cs typeface="Times New Roman"/>
              </a:rPr>
              <a:t>10-15 exams;</a:t>
            </a:r>
          </a:p>
          <a:p>
            <a:pPr marL="285750" indent="-285750">
              <a:spcAft>
                <a:spcPts val="0"/>
              </a:spcAft>
              <a:buFont typeface="Wingdings" pitchFamily="2" charset="2"/>
              <a:buChar char="ð"/>
            </a:pPr>
            <a:r>
              <a:rPr lang="en-GB" sz="1600" dirty="0">
                <a:effectLst/>
                <a:latin typeface="Arial Rounded MT Bold" pitchFamily="34" charset="0"/>
                <a:ea typeface="Calibri"/>
                <a:cs typeface="Times New Roman"/>
              </a:rPr>
              <a:t>2 years’ worth of work. </a:t>
            </a:r>
          </a:p>
          <a:p>
            <a:pPr>
              <a:spcAft>
                <a:spcPts val="0"/>
              </a:spcAft>
            </a:pPr>
            <a:endParaRPr lang="en-GB" sz="1600" dirty="0">
              <a:effectLst/>
              <a:latin typeface="Arial Rounded MT Bold" pitchFamily="34" charset="0"/>
              <a:ea typeface="Calibri"/>
              <a:cs typeface="Times New Roman"/>
            </a:endParaRPr>
          </a:p>
          <a:p>
            <a:pPr>
              <a:spcAft>
                <a:spcPts val="0"/>
              </a:spcAft>
            </a:pPr>
            <a:r>
              <a:rPr lang="en-GB" sz="1600" dirty="0">
                <a:latin typeface="Arial Rounded MT Bold" pitchFamily="34" charset="0"/>
                <a:ea typeface="Calibri"/>
                <a:cs typeface="Times New Roman"/>
              </a:rPr>
              <a:t>SO:</a:t>
            </a:r>
          </a:p>
          <a:p>
            <a:pPr marL="285750" indent="-285750">
              <a:spcAft>
                <a:spcPts val="0"/>
              </a:spcAft>
              <a:buFont typeface="Wingdings" pitchFamily="2" charset="2"/>
              <a:buChar char="ð"/>
            </a:pPr>
            <a:r>
              <a:rPr lang="en-GB" sz="1600" dirty="0">
                <a:latin typeface="Arial Rounded MT Bold" pitchFamily="34" charset="0"/>
                <a:ea typeface="Calibri"/>
                <a:cs typeface="Times New Roman"/>
              </a:rPr>
              <a:t>Start early - don’t cram!</a:t>
            </a:r>
          </a:p>
          <a:p>
            <a:pPr marL="285750" indent="-285750">
              <a:spcAft>
                <a:spcPts val="0"/>
              </a:spcAft>
              <a:buFont typeface="Wingdings" pitchFamily="2" charset="2"/>
              <a:buChar char="ð"/>
            </a:pPr>
            <a:r>
              <a:rPr lang="en-GB" sz="1600" dirty="0">
                <a:effectLst/>
                <a:latin typeface="Arial Rounded MT Bold" pitchFamily="34" charset="0"/>
                <a:ea typeface="Calibri"/>
                <a:cs typeface="Times New Roman"/>
              </a:rPr>
              <a:t>Store knowledge in your long term memory; </a:t>
            </a:r>
          </a:p>
          <a:p>
            <a:pPr marL="285750" indent="-285750">
              <a:spcAft>
                <a:spcPts val="0"/>
              </a:spcAft>
              <a:buFont typeface="Wingdings" pitchFamily="2" charset="2"/>
              <a:buChar char="ð"/>
            </a:pPr>
            <a:r>
              <a:rPr lang="en-GB" sz="1600" dirty="0">
                <a:latin typeface="Arial Rounded MT Bold" pitchFamily="34" charset="0"/>
                <a:ea typeface="Calibri"/>
                <a:cs typeface="Times New Roman"/>
              </a:rPr>
              <a:t>Avoid panicking, stressing out, having a melt down and </a:t>
            </a:r>
            <a:r>
              <a:rPr lang="en-GB" sz="1600">
                <a:latin typeface="Arial Rounded MT Bold" pitchFamily="34" charset="0"/>
                <a:ea typeface="Calibri"/>
                <a:cs typeface="Times New Roman"/>
              </a:rPr>
              <a:t>giving up!  </a:t>
            </a:r>
            <a:endParaRPr lang="en-GB" sz="1600" dirty="0">
              <a:effectLst/>
              <a:latin typeface="Arial Rounded MT Bold" pitchFamily="34" charset="0"/>
              <a:ea typeface="Calibri"/>
              <a:cs typeface="Times New Roman"/>
            </a:endParaRPr>
          </a:p>
        </p:txBody>
      </p:sp>
      <p:pic>
        <p:nvPicPr>
          <p:cNvPr id="5122" name="Picture 2" descr="http://us.123rf.com/400wm/400/400/prawny/prawny0811/prawny081100050/3857761-cartoon-clock-man-with-a-stack-of-books-isolated-on-whit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6418" y="4833155"/>
            <a:ext cx="2737631" cy="1724181"/>
          </a:xfrm>
          <a:prstGeom prst="rect">
            <a:avLst/>
          </a:prstGeom>
          <a:solidFill>
            <a:schemeClr val="accent1">
              <a:lumMod val="40000"/>
              <a:lumOff val="60000"/>
            </a:schemeClr>
          </a:solidFill>
        </p:spPr>
      </p:pic>
    </p:spTree>
    <p:extLst>
      <p:ext uri="{BB962C8B-B14F-4D97-AF65-F5344CB8AC3E}">
        <p14:creationId xmlns:p14="http://schemas.microsoft.com/office/powerpoint/2010/main" val="120803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p:nvPr/>
        </p:nvSpPr>
        <p:spPr>
          <a:xfrm>
            <a:off x="524094" y="313211"/>
            <a:ext cx="8136904" cy="595509"/>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3200" b="1" dirty="0">
                <a:ln w="6350" cap="flat" cmpd="sng" algn="ctr">
                  <a:solidFill>
                    <a:srgbClr val="000000"/>
                  </a:solidFill>
                  <a:prstDash val="solid"/>
                  <a:round/>
                </a:ln>
                <a:solidFill>
                  <a:srgbClr val="000000"/>
                </a:solidFill>
                <a:effectLst>
                  <a:outerShdw blurRad="41275" dist="20320" dir="1800000" algn="tl">
                    <a:srgbClr val="000000">
                      <a:alpha val="40000"/>
                    </a:srgbClr>
                  </a:outerShdw>
                </a:effectLst>
                <a:latin typeface="Calibri"/>
                <a:ea typeface="Calibri"/>
                <a:cs typeface="Times New Roman"/>
              </a:rPr>
              <a:t>Remember why you are doing this:</a:t>
            </a:r>
            <a:endParaRPr lang="en-GB" sz="3200" dirty="0">
              <a:effectLst/>
              <a:latin typeface="Calibri"/>
              <a:ea typeface="Calibri"/>
              <a:cs typeface="Times New Roman"/>
            </a:endParaRPr>
          </a:p>
        </p:txBody>
      </p:sp>
      <p:sp>
        <p:nvSpPr>
          <p:cNvPr id="5" name="Text Box 2"/>
          <p:cNvSpPr txBox="1">
            <a:spLocks noChangeArrowheads="1"/>
          </p:cNvSpPr>
          <p:nvPr/>
        </p:nvSpPr>
        <p:spPr bwMode="auto">
          <a:xfrm>
            <a:off x="516931" y="1052736"/>
            <a:ext cx="4807694" cy="5472608"/>
          </a:xfrm>
          <a:prstGeom prst="rect">
            <a:avLst/>
          </a:prstGeom>
          <a:solidFill>
            <a:schemeClr val="accent1">
              <a:lumMod val="40000"/>
              <a:lumOff val="60000"/>
            </a:schemeClr>
          </a:solidFill>
          <a:ln w="15875">
            <a:solidFill>
              <a:srgbClr val="000000"/>
            </a:solidFill>
            <a:miter lim="800000"/>
            <a:headEnd/>
            <a:tailEnd/>
          </a:ln>
        </p:spPr>
        <p:txBody>
          <a:bodyPr rot="0" vert="horz" wrap="square" lIns="91440" tIns="45720" rIns="91440" bIns="45720" anchor="t" anchorCtr="0">
            <a:noAutofit/>
          </a:bodyPr>
          <a:lstStyle/>
          <a:p>
            <a:pPr marL="342900" lvl="0" indent="-342900">
              <a:spcAft>
                <a:spcPts val="0"/>
              </a:spcAft>
              <a:buFont typeface="Symbol"/>
              <a:buChar char=""/>
            </a:pPr>
            <a:r>
              <a:rPr lang="en-GB" dirty="0">
                <a:effectLst/>
                <a:latin typeface="Arial Rounded MT Bold" pitchFamily="34" charset="0"/>
                <a:ea typeface="Calibri"/>
                <a:cs typeface="Times New Roman"/>
              </a:rPr>
              <a:t>If you have not already worked this out, </a:t>
            </a:r>
            <a:r>
              <a:rPr lang="en-GB" b="1" dirty="0">
                <a:effectLst/>
                <a:latin typeface="Arial Rounded MT Bold" pitchFamily="34" charset="0"/>
                <a:ea typeface="Calibri"/>
                <a:cs typeface="Times New Roman"/>
              </a:rPr>
              <a:t>you are doing all of this for you! </a:t>
            </a:r>
          </a:p>
          <a:p>
            <a:pPr lvl="0">
              <a:spcAft>
                <a:spcPts val="0"/>
              </a:spcAft>
            </a:pPr>
            <a:endParaRPr lang="en-GB" dirty="0">
              <a:effectLst/>
              <a:latin typeface="Arial Rounded MT Bold" pitchFamily="34" charset="0"/>
              <a:ea typeface="Calibri"/>
              <a:cs typeface="Times New Roman"/>
            </a:endParaRPr>
          </a:p>
          <a:p>
            <a:pPr marL="342900" lvl="0" indent="-342900">
              <a:spcAft>
                <a:spcPts val="0"/>
              </a:spcAft>
              <a:buFont typeface="Symbol"/>
              <a:buChar char=""/>
            </a:pPr>
            <a:r>
              <a:rPr lang="en-GB" dirty="0">
                <a:effectLst/>
                <a:latin typeface="Arial Rounded MT Bold" pitchFamily="34" charset="0"/>
                <a:ea typeface="Calibri"/>
                <a:cs typeface="Times New Roman"/>
              </a:rPr>
              <a:t>Set yourself a </a:t>
            </a:r>
            <a:r>
              <a:rPr lang="en-GB" b="1" dirty="0">
                <a:effectLst/>
                <a:latin typeface="Arial Rounded MT Bold" pitchFamily="34" charset="0"/>
                <a:ea typeface="Calibri"/>
                <a:cs typeface="Times New Roman"/>
              </a:rPr>
              <a:t>target</a:t>
            </a:r>
            <a:r>
              <a:rPr lang="en-GB" dirty="0">
                <a:effectLst/>
                <a:latin typeface="Arial Rounded MT Bold" pitchFamily="34" charset="0"/>
                <a:ea typeface="Calibri"/>
                <a:cs typeface="Times New Roman"/>
              </a:rPr>
              <a:t> and go for it.</a:t>
            </a:r>
          </a:p>
          <a:p>
            <a:pPr lvl="0">
              <a:spcAft>
                <a:spcPts val="0"/>
              </a:spcAft>
            </a:pPr>
            <a:endParaRPr lang="en-GB" dirty="0">
              <a:effectLst/>
              <a:latin typeface="Arial Rounded MT Bold" pitchFamily="34" charset="0"/>
              <a:ea typeface="Calibri"/>
              <a:cs typeface="Times New Roman"/>
            </a:endParaRPr>
          </a:p>
          <a:p>
            <a:pPr marL="342900" lvl="0" indent="-342900">
              <a:spcAft>
                <a:spcPts val="0"/>
              </a:spcAft>
              <a:buFont typeface="Symbol"/>
              <a:buChar char=""/>
            </a:pPr>
            <a:r>
              <a:rPr lang="en-GB" dirty="0">
                <a:effectLst/>
                <a:latin typeface="Arial Rounded MT Bold" pitchFamily="34" charset="0"/>
                <a:ea typeface="Calibri"/>
                <a:cs typeface="Times New Roman"/>
              </a:rPr>
              <a:t>Success in exams is not the be all and end all in life BUT IT DOES HELP! </a:t>
            </a:r>
          </a:p>
          <a:p>
            <a:pPr lvl="0">
              <a:spcAft>
                <a:spcPts val="0"/>
              </a:spcAft>
            </a:pPr>
            <a:endParaRPr lang="en-GB" dirty="0">
              <a:effectLst/>
              <a:latin typeface="Arial Rounded MT Bold" pitchFamily="34" charset="0"/>
              <a:ea typeface="Calibri"/>
              <a:cs typeface="Times New Roman"/>
            </a:endParaRPr>
          </a:p>
          <a:p>
            <a:pPr marL="342900" lvl="0" indent="-342900">
              <a:spcAft>
                <a:spcPts val="0"/>
              </a:spcAft>
              <a:buFont typeface="Symbol"/>
              <a:buChar char=""/>
            </a:pPr>
            <a:r>
              <a:rPr lang="en-GB" dirty="0">
                <a:effectLst/>
                <a:latin typeface="Arial Rounded MT Bold" pitchFamily="34" charset="0"/>
                <a:ea typeface="Calibri"/>
                <a:cs typeface="Times New Roman"/>
              </a:rPr>
              <a:t>Exams do mean </a:t>
            </a:r>
            <a:r>
              <a:rPr lang="en-GB" b="1" dirty="0">
                <a:effectLst/>
                <a:latin typeface="Arial Rounded MT Bold" pitchFamily="34" charset="0"/>
                <a:ea typeface="Calibri"/>
                <a:cs typeface="Times New Roman"/>
              </a:rPr>
              <a:t>grades </a:t>
            </a:r>
            <a:r>
              <a:rPr lang="en-GB" dirty="0">
                <a:effectLst/>
                <a:latin typeface="Arial Rounded MT Bold" pitchFamily="34" charset="0"/>
                <a:ea typeface="Calibri"/>
                <a:cs typeface="Times New Roman"/>
              </a:rPr>
              <a:t>and good grades mean a better chance of a good job or further and higher education, a career and opportunities. </a:t>
            </a:r>
          </a:p>
          <a:p>
            <a:pPr marL="342900" lvl="0" indent="-342900">
              <a:spcAft>
                <a:spcPts val="0"/>
              </a:spcAft>
              <a:buFont typeface="Symbol"/>
              <a:buChar char=""/>
            </a:pPr>
            <a:endParaRPr lang="en-GB" dirty="0">
              <a:latin typeface="Arial Rounded MT Bold" pitchFamily="34" charset="0"/>
              <a:ea typeface="Calibri"/>
              <a:cs typeface="Times New Roman"/>
            </a:endParaRPr>
          </a:p>
          <a:p>
            <a:pPr marL="342900" lvl="0" indent="-342900">
              <a:spcAft>
                <a:spcPts val="0"/>
              </a:spcAft>
              <a:buFont typeface="Symbol"/>
              <a:buChar char=""/>
            </a:pPr>
            <a:r>
              <a:rPr lang="en-GB" dirty="0">
                <a:effectLst/>
                <a:latin typeface="Arial Rounded MT Bold" pitchFamily="34" charset="0"/>
                <a:ea typeface="Calibri"/>
                <a:cs typeface="Times New Roman"/>
              </a:rPr>
              <a:t>Do not throw opportunities away because you are too lazy or impatient for the summer to begin.  </a:t>
            </a:r>
          </a:p>
          <a:p>
            <a:pPr lvl="0">
              <a:spcAft>
                <a:spcPts val="0"/>
              </a:spcAft>
            </a:pPr>
            <a:endParaRPr lang="en-GB" dirty="0">
              <a:effectLst/>
              <a:latin typeface="Arial Rounded MT Bold" pitchFamily="34" charset="0"/>
              <a:ea typeface="Calibri"/>
              <a:cs typeface="Times New Roman"/>
            </a:endParaRPr>
          </a:p>
          <a:p>
            <a:pPr marL="342900" lvl="0" indent="-342900">
              <a:spcAft>
                <a:spcPts val="0"/>
              </a:spcAft>
              <a:buFont typeface="Symbol"/>
              <a:buChar char=""/>
            </a:pPr>
            <a:r>
              <a:rPr lang="en-GB" b="1" dirty="0">
                <a:effectLst/>
                <a:latin typeface="Arial Rounded MT Bold" pitchFamily="34" charset="0"/>
                <a:ea typeface="Calibri"/>
                <a:cs typeface="Times New Roman"/>
              </a:rPr>
              <a:t>GCSEs are not impossible</a:t>
            </a:r>
            <a:r>
              <a:rPr lang="en-GB" dirty="0">
                <a:effectLst/>
                <a:latin typeface="Arial Rounded MT Bold" pitchFamily="34" charset="0"/>
                <a:ea typeface="Calibri"/>
                <a:cs typeface="Times New Roman"/>
              </a:rPr>
              <a:t>; they are designed for most people to do well in.  </a:t>
            </a:r>
          </a:p>
          <a:p>
            <a:pPr>
              <a:lnSpc>
                <a:spcPct val="115000"/>
              </a:lnSpc>
              <a:spcAft>
                <a:spcPts val="1000"/>
              </a:spcAft>
            </a:pPr>
            <a:r>
              <a:rPr lang="en-GB" dirty="0">
                <a:effectLst/>
                <a:latin typeface="Arial Rounded MT Bold" pitchFamily="34" charset="0"/>
                <a:ea typeface="Calibri"/>
                <a:cs typeface="Times New Roman"/>
              </a:rPr>
              <a:t> </a:t>
            </a:r>
          </a:p>
        </p:txBody>
      </p:sp>
      <p:pic>
        <p:nvPicPr>
          <p:cNvPr id="8194" name="Picture 2" descr="stock vector : cartoon studen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760" y="1268760"/>
            <a:ext cx="3179238" cy="498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14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p:nvPr/>
        </p:nvSpPr>
        <p:spPr>
          <a:xfrm>
            <a:off x="251520" y="243911"/>
            <a:ext cx="4276092" cy="1686776"/>
          </a:xfrm>
          <a:prstGeom prst="rect">
            <a:avLst/>
          </a:prstGeom>
          <a:solidFill>
            <a:schemeClr val="accent1">
              <a:lumMod val="40000"/>
              <a:lumOff val="60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spcAft>
                <a:spcPts val="0"/>
              </a:spcAft>
              <a:buFont typeface="Symbol"/>
              <a:buChar char=""/>
            </a:pPr>
            <a:r>
              <a:rPr lang="en-GB" sz="1400" dirty="0">
                <a:effectLst/>
                <a:latin typeface="Arial Rounded MT Bold" pitchFamily="34" charset="0"/>
                <a:ea typeface="Calibri"/>
                <a:cs typeface="Times New Roman"/>
              </a:rPr>
              <a:t>Do all your </a:t>
            </a:r>
            <a:r>
              <a:rPr lang="en-GB" sz="1400" b="1" dirty="0">
                <a:effectLst/>
                <a:latin typeface="Arial Rounded MT Bold" pitchFamily="34" charset="0"/>
                <a:ea typeface="Calibri"/>
                <a:cs typeface="Times New Roman"/>
              </a:rPr>
              <a:t>classwork, homework and coursework</a:t>
            </a:r>
            <a:r>
              <a:rPr lang="en-GB" sz="1400" dirty="0">
                <a:effectLst/>
                <a:latin typeface="Arial Rounded MT Bold" pitchFamily="34" charset="0"/>
                <a:ea typeface="Calibri"/>
                <a:cs typeface="Times New Roman"/>
              </a:rPr>
              <a:t> in term time to the best of your ability.  </a:t>
            </a:r>
          </a:p>
          <a:p>
            <a:pPr marL="342900" lvl="0" indent="-342900">
              <a:spcAft>
                <a:spcPts val="0"/>
              </a:spcAft>
              <a:buFont typeface="Symbol"/>
              <a:buChar char=""/>
            </a:pPr>
            <a:r>
              <a:rPr lang="en-GB" sz="1400" dirty="0">
                <a:effectLst/>
                <a:latin typeface="Arial Rounded MT Bold" pitchFamily="34" charset="0"/>
                <a:ea typeface="Calibri"/>
                <a:cs typeface="Times New Roman"/>
              </a:rPr>
              <a:t>The more you do in school the less you have to do when you revise.   </a:t>
            </a:r>
          </a:p>
          <a:p>
            <a:pPr marL="342900" lvl="0" indent="-342900">
              <a:spcAft>
                <a:spcPts val="0"/>
              </a:spcAft>
              <a:buFont typeface="Symbol"/>
              <a:buChar char=""/>
            </a:pPr>
            <a:r>
              <a:rPr lang="en-GB" sz="1400" b="1" dirty="0">
                <a:effectLst/>
                <a:latin typeface="Arial Rounded MT Bold" pitchFamily="34" charset="0"/>
                <a:ea typeface="Calibri"/>
                <a:cs typeface="Times New Roman"/>
              </a:rPr>
              <a:t>1 to 2 hours a day</a:t>
            </a:r>
            <a:r>
              <a:rPr lang="en-GB" sz="1400" dirty="0">
                <a:effectLst/>
                <a:latin typeface="Arial Rounded MT Bold" pitchFamily="34" charset="0"/>
                <a:ea typeface="Calibri"/>
                <a:cs typeface="Times New Roman"/>
              </a:rPr>
              <a:t> on homework or </a:t>
            </a:r>
            <a:r>
              <a:rPr lang="en-GB" sz="1400" dirty="0">
                <a:latin typeface="Arial Rounded MT Bold" pitchFamily="34" charset="0"/>
                <a:ea typeface="Calibri"/>
                <a:cs typeface="Times New Roman"/>
              </a:rPr>
              <a:t>coursework.  </a:t>
            </a:r>
            <a:endParaRPr lang="en-GB" sz="1400" dirty="0">
              <a:effectLst/>
              <a:latin typeface="Arial Rounded MT Bold" pitchFamily="34" charset="0"/>
              <a:ea typeface="Calibri"/>
              <a:cs typeface="Times New Roman"/>
            </a:endParaRPr>
          </a:p>
        </p:txBody>
      </p:sp>
      <p:sp>
        <p:nvSpPr>
          <p:cNvPr id="6" name="Text Box 4"/>
          <p:cNvSpPr txBox="1"/>
          <p:nvPr/>
        </p:nvSpPr>
        <p:spPr>
          <a:xfrm>
            <a:off x="251520" y="2060848"/>
            <a:ext cx="3151584" cy="1944216"/>
          </a:xfrm>
          <a:prstGeom prst="rect">
            <a:avLst/>
          </a:prstGeom>
          <a:solidFill>
            <a:schemeClr val="accent1">
              <a:lumMod val="60000"/>
              <a:lumOff val="40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spcAft>
                <a:spcPts val="0"/>
              </a:spcAft>
              <a:buFont typeface="Symbol"/>
              <a:buChar char=""/>
            </a:pPr>
            <a:r>
              <a:rPr lang="en-GB" sz="1400" dirty="0">
                <a:effectLst/>
                <a:latin typeface="Arial Rounded MT Bold" pitchFamily="34" charset="0"/>
                <a:ea typeface="Calibri"/>
                <a:cs typeface="Times New Roman"/>
              </a:rPr>
              <a:t>If you don’t have 1-2 hours of homework to do every day (and even if you do!) you </a:t>
            </a:r>
            <a:r>
              <a:rPr lang="en-GB" sz="1400" b="1" dirty="0">
                <a:effectLst/>
                <a:latin typeface="Arial Rounded MT Bold" pitchFamily="34" charset="0"/>
                <a:ea typeface="Calibri"/>
                <a:cs typeface="Times New Roman"/>
              </a:rPr>
              <a:t>should start some revision in term time</a:t>
            </a:r>
            <a:r>
              <a:rPr lang="en-GB" sz="1400" dirty="0">
                <a:effectLst/>
                <a:latin typeface="Arial Rounded MT Bold" pitchFamily="34" charset="0"/>
                <a:ea typeface="Calibri"/>
                <a:cs typeface="Times New Roman"/>
              </a:rPr>
              <a:t>.</a:t>
            </a:r>
          </a:p>
          <a:p>
            <a:pPr marL="342900" lvl="0" indent="-342900">
              <a:spcAft>
                <a:spcPts val="0"/>
              </a:spcAft>
              <a:buFont typeface="Symbol"/>
              <a:buChar char=""/>
            </a:pPr>
            <a:r>
              <a:rPr lang="en-GB" sz="1400" dirty="0">
                <a:effectLst/>
                <a:latin typeface="Arial Rounded MT Bold" pitchFamily="34" charset="0"/>
                <a:ea typeface="Calibri"/>
                <a:cs typeface="Times New Roman"/>
              </a:rPr>
              <a:t>Start your revision </a:t>
            </a:r>
            <a:r>
              <a:rPr lang="en-GB" sz="1400" b="1" dirty="0">
                <a:effectLst/>
                <a:latin typeface="Arial Rounded MT Bold" pitchFamily="34" charset="0"/>
                <a:ea typeface="Calibri"/>
                <a:cs typeface="Times New Roman"/>
              </a:rPr>
              <a:t>slowly </a:t>
            </a:r>
            <a:r>
              <a:rPr lang="en-GB" sz="1400" dirty="0">
                <a:effectLst/>
                <a:latin typeface="Arial Rounded MT Bold" pitchFamily="34" charset="0"/>
                <a:ea typeface="Calibri"/>
                <a:cs typeface="Times New Roman"/>
              </a:rPr>
              <a:t>now and </a:t>
            </a:r>
            <a:r>
              <a:rPr lang="en-GB" sz="1400" b="1" dirty="0">
                <a:effectLst/>
                <a:latin typeface="Arial Rounded MT Bold" pitchFamily="34" charset="0"/>
                <a:ea typeface="Calibri"/>
                <a:cs typeface="Times New Roman"/>
              </a:rPr>
              <a:t>increase </a:t>
            </a:r>
            <a:r>
              <a:rPr lang="en-GB" sz="1400" dirty="0">
                <a:effectLst/>
                <a:latin typeface="Arial Rounded MT Bold" pitchFamily="34" charset="0"/>
                <a:ea typeface="Calibri"/>
                <a:cs typeface="Times New Roman"/>
              </a:rPr>
              <a:t>it nearer to the exams.  </a:t>
            </a:r>
          </a:p>
          <a:p>
            <a:pPr>
              <a:lnSpc>
                <a:spcPct val="115000"/>
              </a:lnSpc>
              <a:spcAft>
                <a:spcPts val="1000"/>
              </a:spcAft>
            </a:pPr>
            <a:r>
              <a:rPr lang="en-GB" sz="1400" dirty="0">
                <a:effectLst/>
                <a:latin typeface="Arial Rounded MT Bold" pitchFamily="34" charset="0"/>
                <a:ea typeface="Calibri"/>
                <a:cs typeface="Times New Roman"/>
              </a:rPr>
              <a:t> </a:t>
            </a:r>
          </a:p>
        </p:txBody>
      </p:sp>
      <p:sp>
        <p:nvSpPr>
          <p:cNvPr id="7" name="Text Box 5"/>
          <p:cNvSpPr txBox="1"/>
          <p:nvPr/>
        </p:nvSpPr>
        <p:spPr>
          <a:xfrm>
            <a:off x="265612" y="4149080"/>
            <a:ext cx="5386508" cy="2448272"/>
          </a:xfrm>
          <a:prstGeom prst="rect">
            <a:avLst/>
          </a:prstGeom>
          <a:solidFill>
            <a:schemeClr val="accent1">
              <a:lumMod val="40000"/>
              <a:lumOff val="60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spcAft>
                <a:spcPts val="0"/>
              </a:spcAft>
              <a:buFont typeface="Symbol"/>
              <a:buChar char=""/>
            </a:pPr>
            <a:r>
              <a:rPr lang="en-GB" sz="1400" dirty="0">
                <a:effectLst/>
                <a:latin typeface="Arial Rounded MT Bold" pitchFamily="34" charset="0"/>
                <a:ea typeface="Calibri"/>
                <a:cs typeface="Times New Roman"/>
              </a:rPr>
              <a:t>Create a </a:t>
            </a:r>
            <a:r>
              <a:rPr lang="en-GB" sz="1400" b="1" dirty="0">
                <a:effectLst/>
                <a:latin typeface="Arial Rounded MT Bold" pitchFamily="34" charset="0"/>
                <a:ea typeface="Calibri"/>
                <a:cs typeface="Times New Roman"/>
              </a:rPr>
              <a:t>revision timetable</a:t>
            </a:r>
            <a:r>
              <a:rPr lang="en-GB" sz="1400" dirty="0">
                <a:effectLst/>
                <a:latin typeface="Arial Rounded MT Bold" pitchFamily="34" charset="0"/>
                <a:ea typeface="Calibri"/>
                <a:cs typeface="Times New Roman"/>
              </a:rPr>
              <a:t> and stick to it:</a:t>
            </a:r>
          </a:p>
          <a:p>
            <a:pPr marL="342900" lvl="0" indent="-342900">
              <a:spcAft>
                <a:spcPts val="0"/>
              </a:spcAft>
              <a:buFont typeface="Wingdings 3"/>
              <a:buChar char=""/>
            </a:pPr>
            <a:r>
              <a:rPr lang="en-GB" sz="1400" dirty="0">
                <a:effectLst/>
                <a:latin typeface="Arial Rounded MT Bold" pitchFamily="34" charset="0"/>
                <a:ea typeface="Calibri"/>
                <a:cs typeface="Times New Roman"/>
              </a:rPr>
              <a:t>Start to revise some of the older topics (from Year 10) now;</a:t>
            </a:r>
          </a:p>
          <a:p>
            <a:pPr marL="342900" lvl="0" indent="-342900">
              <a:spcAft>
                <a:spcPts val="0"/>
              </a:spcAft>
              <a:buFont typeface="Wingdings 3"/>
              <a:buChar char=""/>
            </a:pPr>
            <a:r>
              <a:rPr lang="en-GB" sz="1400" dirty="0">
                <a:effectLst/>
                <a:latin typeface="Arial Rounded MT Bold" pitchFamily="34" charset="0"/>
                <a:ea typeface="Calibri"/>
                <a:cs typeface="Times New Roman"/>
              </a:rPr>
              <a:t>Some of you have </a:t>
            </a:r>
            <a:r>
              <a:rPr lang="en-GB" sz="1400" b="1" dirty="0">
                <a:effectLst/>
                <a:latin typeface="Arial Rounded MT Bold" pitchFamily="34" charset="0"/>
                <a:ea typeface="Calibri"/>
                <a:cs typeface="Times New Roman"/>
              </a:rPr>
              <a:t>retake</a:t>
            </a:r>
            <a:r>
              <a:rPr lang="en-GB" sz="1400" dirty="0">
                <a:effectLst/>
                <a:latin typeface="Arial Rounded MT Bold" pitchFamily="34" charset="0"/>
                <a:ea typeface="Calibri"/>
                <a:cs typeface="Times New Roman"/>
              </a:rPr>
              <a:t>s ;</a:t>
            </a:r>
          </a:p>
          <a:p>
            <a:pPr marL="342900" lvl="0" indent="-342900">
              <a:spcAft>
                <a:spcPts val="0"/>
              </a:spcAft>
              <a:buFont typeface="Wingdings 3"/>
              <a:buChar char=""/>
            </a:pPr>
            <a:r>
              <a:rPr lang="en-GB" sz="1400" dirty="0">
                <a:effectLst/>
                <a:latin typeface="Arial Rounded MT Bold" pitchFamily="34" charset="0"/>
                <a:ea typeface="Calibri"/>
                <a:cs typeface="Times New Roman"/>
              </a:rPr>
              <a:t>If you start now, you can </a:t>
            </a:r>
            <a:r>
              <a:rPr lang="en-GB" sz="1400" b="1" dirty="0">
                <a:effectLst/>
                <a:latin typeface="Arial Rounded MT Bold" pitchFamily="34" charset="0"/>
                <a:ea typeface="Calibri"/>
                <a:cs typeface="Times New Roman"/>
              </a:rPr>
              <a:t>ask for help if you don’t understand something</a:t>
            </a:r>
            <a:r>
              <a:rPr lang="en-GB" sz="1400" b="1" dirty="0">
                <a:latin typeface="Arial Rounded MT Bold" pitchFamily="34" charset="0"/>
                <a:ea typeface="Calibri"/>
                <a:cs typeface="Times New Roman"/>
              </a:rPr>
              <a:t>;</a:t>
            </a:r>
            <a:endParaRPr lang="en-GB" sz="1400" dirty="0">
              <a:effectLst/>
              <a:latin typeface="Arial Rounded MT Bold" pitchFamily="34" charset="0"/>
              <a:ea typeface="Calibri"/>
              <a:cs typeface="Times New Roman"/>
            </a:endParaRPr>
          </a:p>
          <a:p>
            <a:pPr marL="342900" lvl="0" indent="-342900">
              <a:spcAft>
                <a:spcPts val="0"/>
              </a:spcAft>
              <a:buFont typeface="Wingdings 3"/>
              <a:buChar char=""/>
            </a:pPr>
            <a:r>
              <a:rPr lang="en-GB" sz="1400" dirty="0">
                <a:effectLst/>
                <a:latin typeface="Arial Rounded MT Bold" pitchFamily="34" charset="0"/>
                <a:ea typeface="Calibri"/>
                <a:cs typeface="Times New Roman"/>
              </a:rPr>
              <a:t>Do a revision timetable for the </a:t>
            </a:r>
            <a:r>
              <a:rPr lang="en-GB" sz="1400" b="1" dirty="0">
                <a:effectLst/>
                <a:latin typeface="Arial Rounded MT Bold" pitchFamily="34" charset="0"/>
                <a:ea typeface="Calibri"/>
                <a:cs typeface="Times New Roman"/>
              </a:rPr>
              <a:t>Easter holidays</a:t>
            </a:r>
            <a:r>
              <a:rPr lang="en-GB" sz="1400" dirty="0">
                <a:effectLst/>
                <a:latin typeface="Arial Rounded MT Bold" pitchFamily="34" charset="0"/>
                <a:ea typeface="Calibri"/>
                <a:cs typeface="Times New Roman"/>
              </a:rPr>
              <a:t>; if you leave all your revision to May half term, you will </a:t>
            </a:r>
            <a:r>
              <a:rPr lang="en-GB" sz="1400" dirty="0">
                <a:latin typeface="Arial Rounded MT Bold" pitchFamily="34" charset="0"/>
                <a:ea typeface="Calibri"/>
                <a:cs typeface="Times New Roman"/>
              </a:rPr>
              <a:t> </a:t>
            </a:r>
            <a:r>
              <a:rPr lang="en-GB" sz="1400" dirty="0">
                <a:effectLst/>
                <a:latin typeface="Arial Rounded MT Bold" pitchFamily="34" charset="0"/>
                <a:ea typeface="Calibri"/>
                <a:cs typeface="Times New Roman"/>
              </a:rPr>
              <a:t>run out of time. </a:t>
            </a:r>
          </a:p>
          <a:p>
            <a:pPr marL="342900" lvl="0" indent="-342900">
              <a:spcAft>
                <a:spcPts val="0"/>
              </a:spcAft>
              <a:buFont typeface="Wingdings 3"/>
              <a:buChar char=""/>
            </a:pPr>
            <a:r>
              <a:rPr lang="en-GB" sz="1400" dirty="0">
                <a:effectLst/>
                <a:latin typeface="Arial Rounded MT Bold" pitchFamily="34" charset="0"/>
                <a:ea typeface="Calibri"/>
                <a:cs typeface="Times New Roman"/>
              </a:rPr>
              <a:t>Use a </a:t>
            </a:r>
            <a:r>
              <a:rPr lang="en-GB" sz="1400" b="1" dirty="0">
                <a:effectLst/>
                <a:latin typeface="Arial Rounded MT Bold" pitchFamily="34" charset="0"/>
                <a:ea typeface="Calibri"/>
                <a:cs typeface="Times New Roman"/>
              </a:rPr>
              <a:t>calendar</a:t>
            </a:r>
            <a:r>
              <a:rPr lang="en-GB" sz="1400" dirty="0">
                <a:effectLst/>
                <a:latin typeface="Arial Rounded MT Bold" pitchFamily="34" charset="0"/>
                <a:ea typeface="Calibri"/>
                <a:cs typeface="Times New Roman"/>
              </a:rPr>
              <a:t> and factor in days out, sporting events, family time and socialising.   </a:t>
            </a:r>
          </a:p>
        </p:txBody>
      </p:sp>
      <p:sp>
        <p:nvSpPr>
          <p:cNvPr id="9" name="Text Box 7"/>
          <p:cNvSpPr txBox="1"/>
          <p:nvPr/>
        </p:nvSpPr>
        <p:spPr>
          <a:xfrm>
            <a:off x="4685667" y="213079"/>
            <a:ext cx="4228396" cy="1717608"/>
          </a:xfrm>
          <a:prstGeom prst="rect">
            <a:avLst/>
          </a:prstGeom>
          <a:solidFill>
            <a:schemeClr val="accent1">
              <a:lumMod val="60000"/>
              <a:lumOff val="40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spcAft>
                <a:spcPts val="0"/>
              </a:spcAft>
              <a:buFont typeface="Symbol"/>
              <a:buChar char=""/>
            </a:pPr>
            <a:r>
              <a:rPr lang="en-GB" sz="1400" b="1" dirty="0">
                <a:effectLst/>
                <a:latin typeface="Arial Rounded MT Bold" pitchFamily="34" charset="0"/>
                <a:ea typeface="Calibri"/>
                <a:cs typeface="Times New Roman"/>
              </a:rPr>
              <a:t>Divide </a:t>
            </a:r>
            <a:r>
              <a:rPr lang="en-GB" sz="1400" dirty="0">
                <a:effectLst/>
                <a:latin typeface="Arial Rounded MT Bold" pitchFamily="34" charset="0"/>
                <a:ea typeface="Calibri"/>
                <a:cs typeface="Times New Roman"/>
              </a:rPr>
              <a:t>your revision time into </a:t>
            </a:r>
            <a:r>
              <a:rPr lang="en-GB" sz="1400" b="1" dirty="0">
                <a:effectLst/>
                <a:latin typeface="Arial Rounded MT Bold" pitchFamily="34" charset="0"/>
                <a:ea typeface="Calibri"/>
                <a:cs typeface="Times New Roman"/>
              </a:rPr>
              <a:t>bite size sessions</a:t>
            </a:r>
            <a:r>
              <a:rPr lang="en-GB" sz="1400" dirty="0">
                <a:effectLst/>
                <a:latin typeface="Arial Rounded MT Bold" pitchFamily="34" charset="0"/>
                <a:ea typeface="Calibri"/>
                <a:cs typeface="Times New Roman"/>
              </a:rPr>
              <a:t>.  </a:t>
            </a:r>
          </a:p>
          <a:p>
            <a:pPr marL="342900" lvl="0" indent="-342900">
              <a:spcAft>
                <a:spcPts val="0"/>
              </a:spcAft>
              <a:buFont typeface="Symbol"/>
              <a:buChar char=""/>
            </a:pPr>
            <a:r>
              <a:rPr lang="en-GB" sz="1400" b="1" dirty="0">
                <a:effectLst/>
                <a:latin typeface="Arial Rounded MT Bold" pitchFamily="34" charset="0"/>
                <a:ea typeface="Calibri"/>
                <a:cs typeface="Times New Roman"/>
              </a:rPr>
              <a:t>25-30 minute episodes</a:t>
            </a:r>
            <a:r>
              <a:rPr lang="en-GB" sz="1400" dirty="0">
                <a:effectLst/>
                <a:latin typeface="Arial Rounded MT Bold" pitchFamily="34" charset="0"/>
                <a:ea typeface="Calibri"/>
                <a:cs typeface="Times New Roman"/>
              </a:rPr>
              <a:t>, with </a:t>
            </a:r>
            <a:r>
              <a:rPr lang="en-GB" sz="1400" b="1" dirty="0">
                <a:effectLst/>
                <a:latin typeface="Arial Rounded MT Bold" pitchFamily="34" charset="0"/>
                <a:ea typeface="Calibri"/>
                <a:cs typeface="Times New Roman"/>
              </a:rPr>
              <a:t>5-10 minute breaks in between</a:t>
            </a:r>
            <a:r>
              <a:rPr lang="en-GB" sz="1400" dirty="0">
                <a:effectLst/>
                <a:latin typeface="Arial Rounded MT Bold" pitchFamily="34" charset="0"/>
                <a:ea typeface="Calibri"/>
                <a:cs typeface="Times New Roman"/>
              </a:rPr>
              <a:t>.  </a:t>
            </a:r>
          </a:p>
          <a:p>
            <a:pPr marL="342900" lvl="0" indent="-342900">
              <a:spcAft>
                <a:spcPts val="0"/>
              </a:spcAft>
              <a:buFont typeface="Symbol"/>
              <a:buChar char=""/>
            </a:pPr>
            <a:r>
              <a:rPr lang="en-GB" sz="1400" dirty="0">
                <a:effectLst/>
                <a:latin typeface="Arial Rounded MT Bold" pitchFamily="34" charset="0"/>
                <a:ea typeface="Calibri"/>
                <a:cs typeface="Times New Roman"/>
              </a:rPr>
              <a:t>Vary it according to </a:t>
            </a:r>
            <a:r>
              <a:rPr lang="en-GB" sz="1400" b="1" dirty="0">
                <a:effectLst/>
                <a:latin typeface="Arial Rounded MT Bold" pitchFamily="34" charset="0"/>
                <a:ea typeface="Calibri"/>
                <a:cs typeface="Times New Roman"/>
              </a:rPr>
              <a:t>sort of knowledge </a:t>
            </a:r>
            <a:r>
              <a:rPr lang="en-GB" sz="1400" dirty="0">
                <a:effectLst/>
                <a:latin typeface="Arial Rounded MT Bold" pitchFamily="34" charset="0"/>
                <a:ea typeface="Calibri"/>
                <a:cs typeface="Times New Roman"/>
              </a:rPr>
              <a:t>you are learning and the way you are learning it.  </a:t>
            </a:r>
          </a:p>
        </p:txBody>
      </p:sp>
      <p:sp>
        <p:nvSpPr>
          <p:cNvPr id="10" name="Text Box 8"/>
          <p:cNvSpPr txBox="1"/>
          <p:nvPr/>
        </p:nvSpPr>
        <p:spPr>
          <a:xfrm>
            <a:off x="5724127" y="2060848"/>
            <a:ext cx="3189935" cy="1254727"/>
          </a:xfrm>
          <a:prstGeom prst="rect">
            <a:avLst/>
          </a:prstGeom>
          <a:solidFill>
            <a:schemeClr val="accent1">
              <a:lumMod val="40000"/>
              <a:lumOff val="60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spcAft>
                <a:spcPts val="0"/>
              </a:spcAft>
              <a:buFont typeface="Symbol"/>
              <a:buChar char=""/>
            </a:pPr>
            <a:r>
              <a:rPr lang="en-GB" sz="1400" b="1" dirty="0">
                <a:effectLst/>
                <a:latin typeface="Arial Rounded MT Bold" pitchFamily="34" charset="0"/>
                <a:ea typeface="Calibri"/>
                <a:cs typeface="Times New Roman"/>
              </a:rPr>
              <a:t>Use weekends</a:t>
            </a:r>
            <a:r>
              <a:rPr lang="en-GB" sz="1400" dirty="0">
                <a:effectLst/>
                <a:latin typeface="Arial Rounded MT Bold" pitchFamily="34" charset="0"/>
                <a:ea typeface="Calibri"/>
                <a:cs typeface="Times New Roman"/>
              </a:rPr>
              <a:t>; </a:t>
            </a:r>
          </a:p>
          <a:p>
            <a:pPr marL="342900" lvl="0" indent="-342900">
              <a:spcAft>
                <a:spcPts val="0"/>
              </a:spcAft>
              <a:buFont typeface="Symbol"/>
              <a:buChar char=""/>
            </a:pPr>
            <a:r>
              <a:rPr lang="en-GB" sz="1400" b="1" dirty="0">
                <a:effectLst/>
                <a:latin typeface="Arial Rounded MT Bold" pitchFamily="34" charset="0"/>
                <a:ea typeface="Calibri"/>
                <a:cs typeface="Times New Roman"/>
              </a:rPr>
              <a:t>3-4 hours over the course of the weekend</a:t>
            </a:r>
            <a:r>
              <a:rPr lang="en-GB" sz="1400" dirty="0">
                <a:effectLst/>
                <a:latin typeface="Arial Rounded MT Bold" pitchFamily="34" charset="0"/>
                <a:ea typeface="Calibri"/>
                <a:cs typeface="Times New Roman"/>
              </a:rPr>
              <a:t> during term time on homework, coursework and/or revision. </a:t>
            </a:r>
          </a:p>
        </p:txBody>
      </p:sp>
      <p:sp>
        <p:nvSpPr>
          <p:cNvPr id="11" name="Text Box 23"/>
          <p:cNvSpPr txBox="1"/>
          <p:nvPr/>
        </p:nvSpPr>
        <p:spPr>
          <a:xfrm>
            <a:off x="3524703" y="2417231"/>
            <a:ext cx="2105000" cy="1361047"/>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400" b="1" dirty="0">
                <a:ln w="6350" cap="flat" cmpd="sng" algn="ctr">
                  <a:solidFill>
                    <a:srgbClr val="000000"/>
                  </a:solidFill>
                  <a:prstDash val="solid"/>
                  <a:round/>
                </a:ln>
                <a:solidFill>
                  <a:srgbClr val="000000"/>
                </a:solidFill>
                <a:effectLst>
                  <a:outerShdw blurRad="41275" dist="20320" dir="1800000" algn="tl">
                    <a:srgbClr val="000000">
                      <a:alpha val="40000"/>
                    </a:srgbClr>
                  </a:outerShdw>
                </a:effectLst>
                <a:latin typeface="Calibri"/>
                <a:ea typeface="Calibri"/>
                <a:cs typeface="Times New Roman"/>
              </a:rPr>
              <a:t>Some tips   about timings for revision:</a:t>
            </a:r>
            <a:endParaRPr lang="en-GB" sz="2400" dirty="0">
              <a:effectLst/>
              <a:latin typeface="Calibri"/>
              <a:ea typeface="Calibri"/>
              <a:cs typeface="Times New Roman"/>
            </a:endParaRPr>
          </a:p>
        </p:txBody>
      </p:sp>
      <p:pic>
        <p:nvPicPr>
          <p:cNvPr id="12" name="cartoon" descr="Cool looking teenager has written onto a flipchart – 'Exam Preparation’' as title at top, then 'What I must do' and bullet points below. 'Plan my revision timetable' is the first bullet point."/>
          <p:cNvPicPr/>
          <p:nvPr/>
        </p:nvPicPr>
        <p:blipFill>
          <a:blip r:embed="rId2">
            <a:extLst>
              <a:ext uri="{28A0092B-C50C-407E-A947-70E740481C1C}">
                <a14:useLocalDpi xmlns:a14="http://schemas.microsoft.com/office/drawing/2010/main" val="0"/>
              </a:ext>
            </a:extLst>
          </a:blip>
          <a:srcRect/>
          <a:stretch>
            <a:fillRect/>
          </a:stretch>
        </p:blipFill>
        <p:spPr bwMode="auto">
          <a:xfrm>
            <a:off x="6138072" y="4291845"/>
            <a:ext cx="2362046" cy="2485380"/>
          </a:xfrm>
          <a:prstGeom prst="rect">
            <a:avLst/>
          </a:prstGeom>
          <a:noFill/>
          <a:ln>
            <a:noFill/>
          </a:ln>
        </p:spPr>
      </p:pic>
      <p:sp>
        <p:nvSpPr>
          <p:cNvPr id="8" name="Text Box 6"/>
          <p:cNvSpPr txBox="1"/>
          <p:nvPr/>
        </p:nvSpPr>
        <p:spPr>
          <a:xfrm>
            <a:off x="5724128" y="3501008"/>
            <a:ext cx="3189935" cy="1008112"/>
          </a:xfrm>
          <a:prstGeom prst="rect">
            <a:avLst/>
          </a:prstGeom>
          <a:solidFill>
            <a:schemeClr val="accent1">
              <a:lumMod val="60000"/>
              <a:lumOff val="40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spcAft>
                <a:spcPts val="0"/>
              </a:spcAft>
              <a:buFont typeface="Symbol"/>
              <a:buChar char=""/>
            </a:pPr>
            <a:r>
              <a:rPr lang="en-GB" sz="1400" b="1" dirty="0">
                <a:effectLst/>
                <a:latin typeface="Arial Rounded MT Bold" pitchFamily="34" charset="0"/>
                <a:ea typeface="Calibri"/>
                <a:cs typeface="Times New Roman"/>
              </a:rPr>
              <a:t>Some subjects </a:t>
            </a:r>
            <a:r>
              <a:rPr lang="en-GB" sz="1400" dirty="0">
                <a:effectLst/>
                <a:latin typeface="Arial Rounded MT Bold" pitchFamily="34" charset="0"/>
                <a:ea typeface="Calibri"/>
                <a:cs typeface="Times New Roman"/>
              </a:rPr>
              <a:t>take </a:t>
            </a:r>
            <a:r>
              <a:rPr lang="en-GB" sz="1400" b="1" dirty="0">
                <a:effectLst/>
                <a:latin typeface="Arial Rounded MT Bold" pitchFamily="34" charset="0"/>
                <a:ea typeface="Calibri"/>
                <a:cs typeface="Times New Roman"/>
              </a:rPr>
              <a:t>longer </a:t>
            </a:r>
            <a:r>
              <a:rPr lang="en-GB" sz="1400" dirty="0">
                <a:effectLst/>
                <a:latin typeface="Arial Rounded MT Bold" pitchFamily="34" charset="0"/>
                <a:ea typeface="Calibri"/>
                <a:cs typeface="Times New Roman"/>
              </a:rPr>
              <a:t>to revise than others.  </a:t>
            </a:r>
          </a:p>
          <a:p>
            <a:pPr marL="342900" lvl="0" indent="-342900">
              <a:spcAft>
                <a:spcPts val="0"/>
              </a:spcAft>
              <a:buFont typeface="Symbol"/>
              <a:buChar char=""/>
            </a:pPr>
            <a:r>
              <a:rPr lang="en-GB" sz="1400" dirty="0">
                <a:effectLst/>
                <a:latin typeface="Arial Rounded MT Bold" pitchFamily="34" charset="0"/>
                <a:ea typeface="Calibri"/>
                <a:cs typeface="Times New Roman"/>
              </a:rPr>
              <a:t>Some subjects involve learning in different ways. </a:t>
            </a:r>
          </a:p>
        </p:txBody>
      </p:sp>
    </p:spTree>
    <p:extLst>
      <p:ext uri="{BB962C8B-B14F-4D97-AF65-F5344CB8AC3E}">
        <p14:creationId xmlns:p14="http://schemas.microsoft.com/office/powerpoint/2010/main" val="389349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ublicdomainpictures.net/pictures/10000/nahled/1-1232973916ijA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844207"/>
            <a:ext cx="4239686" cy="282406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5220072" y="190022"/>
            <a:ext cx="3723933" cy="3833044"/>
          </a:xfrm>
          <a:prstGeom prst="rect">
            <a:avLst/>
          </a:prstGeom>
          <a:solidFill>
            <a:schemeClr val="accent1">
              <a:lumMod val="60000"/>
              <a:lumOff val="40000"/>
            </a:schemeClr>
          </a:solidFill>
          <a:ln w="15875">
            <a:solidFill>
              <a:srgbClr val="000000"/>
            </a:solidFill>
            <a:miter lim="800000"/>
            <a:headEnd/>
            <a:tailEnd/>
          </a:ln>
        </p:spPr>
        <p:txBody>
          <a:bodyPr rot="0" vert="horz" wrap="square" lIns="91440" tIns="45720" rIns="91440" bIns="45720" anchor="t" anchorCtr="0">
            <a:noAutofit/>
          </a:bodyPr>
          <a:lstStyle/>
          <a:p>
            <a:pPr>
              <a:spcAft>
                <a:spcPts val="0"/>
              </a:spcAft>
            </a:pPr>
            <a:r>
              <a:rPr lang="en-GB" sz="1400" b="1" dirty="0">
                <a:effectLst/>
                <a:latin typeface="Arial Rounded MT Bold" pitchFamily="34" charset="0"/>
                <a:ea typeface="Calibri"/>
                <a:cs typeface="Times New Roman"/>
              </a:rPr>
              <a:t>Get prepared:</a:t>
            </a:r>
            <a:endParaRPr lang="en-GB" sz="1400" dirty="0">
              <a:effectLst/>
              <a:latin typeface="Arial Rounded MT Bold" pitchFamily="34" charset="0"/>
              <a:ea typeface="Calibri"/>
              <a:cs typeface="Times New Roman"/>
            </a:endParaRPr>
          </a:p>
          <a:p>
            <a:pPr>
              <a:spcAft>
                <a:spcPts val="0"/>
              </a:spcAft>
            </a:pPr>
            <a:r>
              <a:rPr lang="en-GB" sz="1400" dirty="0">
                <a:effectLst/>
                <a:latin typeface="Arial Rounded MT Bold" pitchFamily="34" charset="0"/>
                <a:ea typeface="Calibri"/>
                <a:cs typeface="Times New Roman"/>
              </a:rPr>
              <a:t>You will feel better about revising if you have the </a:t>
            </a:r>
            <a:r>
              <a:rPr lang="en-GB" sz="1400" b="1" dirty="0">
                <a:effectLst/>
                <a:latin typeface="Arial Rounded MT Bold" pitchFamily="34" charset="0"/>
                <a:ea typeface="Calibri"/>
                <a:cs typeface="Times New Roman"/>
              </a:rPr>
              <a:t>right equipment</a:t>
            </a:r>
            <a:r>
              <a:rPr lang="en-GB" sz="1400" dirty="0">
                <a:effectLst/>
                <a:latin typeface="Arial Rounded MT Bold" pitchFamily="34" charset="0"/>
                <a:ea typeface="Calibri"/>
                <a:cs typeface="Times New Roman"/>
              </a:rPr>
              <a:t> </a:t>
            </a:r>
          </a:p>
          <a:p>
            <a:pPr>
              <a:spcAft>
                <a:spcPts val="0"/>
              </a:spcAft>
            </a:pPr>
            <a:endParaRPr lang="en-GB" sz="1400" dirty="0">
              <a:latin typeface="Arial Rounded MT Bold" pitchFamily="34" charset="0"/>
              <a:ea typeface="Calibri"/>
              <a:cs typeface="Times New Roman"/>
            </a:endParaRPr>
          </a:p>
          <a:p>
            <a:pPr marL="285750" indent="-285750">
              <a:spcAft>
                <a:spcPts val="0"/>
              </a:spcAft>
              <a:buFont typeface="Wingdings 3" pitchFamily="18" charset="2"/>
              <a:buChar char="_"/>
            </a:pPr>
            <a:r>
              <a:rPr lang="en-GB" sz="1400" dirty="0">
                <a:effectLst/>
                <a:latin typeface="Arial Rounded MT Bold" pitchFamily="34" charset="0"/>
                <a:ea typeface="Calibri"/>
                <a:cs typeface="Times New Roman"/>
              </a:rPr>
              <a:t>Pens and pencils; different colours;</a:t>
            </a:r>
          </a:p>
          <a:p>
            <a:pPr marL="285750" indent="-285750">
              <a:spcAft>
                <a:spcPts val="0"/>
              </a:spcAft>
              <a:buFont typeface="Wingdings 3" pitchFamily="18" charset="2"/>
              <a:buChar char="_"/>
            </a:pPr>
            <a:r>
              <a:rPr lang="en-GB" sz="1400" dirty="0">
                <a:effectLst/>
                <a:latin typeface="Arial Rounded MT Bold" pitchFamily="34" charset="0"/>
                <a:ea typeface="Calibri"/>
                <a:cs typeface="Times New Roman"/>
              </a:rPr>
              <a:t>Highlighters, felt pens;</a:t>
            </a:r>
          </a:p>
          <a:p>
            <a:pPr marL="285750" indent="-285750">
              <a:spcAft>
                <a:spcPts val="0"/>
              </a:spcAft>
              <a:buFont typeface="Wingdings 3" pitchFamily="18" charset="2"/>
              <a:buChar char="_"/>
            </a:pPr>
            <a:r>
              <a:rPr lang="en-GB" sz="1400" dirty="0">
                <a:effectLst/>
                <a:latin typeface="Arial Rounded MT Bold" pitchFamily="34" charset="0"/>
                <a:ea typeface="Calibri"/>
                <a:cs typeface="Times New Roman"/>
              </a:rPr>
              <a:t>A4 or A3 folders to store your class notes  and revision notes;</a:t>
            </a:r>
          </a:p>
          <a:p>
            <a:pPr marL="285750" indent="-285750">
              <a:spcAft>
                <a:spcPts val="0"/>
              </a:spcAft>
              <a:buFont typeface="Wingdings 3" pitchFamily="18" charset="2"/>
              <a:buChar char="_"/>
            </a:pPr>
            <a:r>
              <a:rPr lang="en-GB" sz="1400" dirty="0">
                <a:effectLst/>
                <a:latin typeface="Arial Rounded MT Bold" pitchFamily="34" charset="0"/>
                <a:ea typeface="Calibri"/>
                <a:cs typeface="Times New Roman"/>
              </a:rPr>
              <a:t>Document or cardboard wallets;</a:t>
            </a:r>
          </a:p>
          <a:p>
            <a:pPr marL="285750" indent="-285750">
              <a:spcAft>
                <a:spcPts val="0"/>
              </a:spcAft>
              <a:buFont typeface="Wingdings 3" pitchFamily="18" charset="2"/>
              <a:buChar char="_"/>
            </a:pPr>
            <a:r>
              <a:rPr lang="en-GB" sz="1400" dirty="0">
                <a:effectLst/>
                <a:latin typeface="Arial Rounded MT Bold" pitchFamily="34" charset="0"/>
                <a:ea typeface="Calibri"/>
                <a:cs typeface="Times New Roman"/>
              </a:rPr>
              <a:t>Plastic wallets;</a:t>
            </a:r>
          </a:p>
          <a:p>
            <a:pPr marL="285750" indent="-285750">
              <a:spcAft>
                <a:spcPts val="0"/>
              </a:spcAft>
              <a:buFont typeface="Wingdings 3" pitchFamily="18" charset="2"/>
              <a:buChar char="_"/>
            </a:pPr>
            <a:r>
              <a:rPr lang="en-GB" sz="1400" dirty="0">
                <a:effectLst/>
                <a:latin typeface="Arial Rounded MT Bold" pitchFamily="34" charset="0"/>
                <a:ea typeface="Calibri"/>
                <a:cs typeface="Times New Roman"/>
              </a:rPr>
              <a:t>Exercise books or notepads; </a:t>
            </a:r>
          </a:p>
          <a:p>
            <a:pPr marL="285750" indent="-285750">
              <a:spcAft>
                <a:spcPts val="0"/>
              </a:spcAft>
              <a:buFont typeface="Wingdings 3" pitchFamily="18" charset="2"/>
              <a:buChar char="_"/>
            </a:pPr>
            <a:r>
              <a:rPr lang="en-GB" sz="1400" dirty="0">
                <a:effectLst/>
                <a:latin typeface="Arial Rounded MT Bold" pitchFamily="34" charset="0"/>
                <a:ea typeface="Calibri"/>
                <a:cs typeface="Times New Roman"/>
              </a:rPr>
              <a:t>File paper;</a:t>
            </a:r>
          </a:p>
          <a:p>
            <a:pPr marL="285750" indent="-285750">
              <a:spcAft>
                <a:spcPts val="0"/>
              </a:spcAft>
              <a:buFont typeface="Wingdings 3" pitchFamily="18" charset="2"/>
              <a:buChar char="_"/>
            </a:pPr>
            <a:r>
              <a:rPr lang="en-GB" sz="1400" dirty="0">
                <a:effectLst/>
                <a:latin typeface="Arial Rounded MT Bold" pitchFamily="34" charset="0"/>
                <a:ea typeface="Calibri"/>
                <a:cs typeface="Times New Roman"/>
              </a:rPr>
              <a:t>A5 or A6 Revision cards; </a:t>
            </a:r>
          </a:p>
          <a:p>
            <a:pPr marL="285750" indent="-285750">
              <a:spcAft>
                <a:spcPts val="0"/>
              </a:spcAft>
              <a:buFont typeface="Wingdings 3" pitchFamily="18" charset="2"/>
              <a:buChar char="_"/>
            </a:pPr>
            <a:r>
              <a:rPr lang="en-GB" sz="1400" dirty="0">
                <a:effectLst/>
                <a:latin typeface="Arial Rounded MT Bold" pitchFamily="34" charset="0"/>
                <a:ea typeface="Calibri"/>
                <a:cs typeface="Times New Roman"/>
              </a:rPr>
              <a:t>A3 or A4 plain or coloured paper;</a:t>
            </a:r>
          </a:p>
          <a:p>
            <a:pPr marL="285750" indent="-285750">
              <a:spcAft>
                <a:spcPts val="0"/>
              </a:spcAft>
              <a:buFont typeface="Wingdings 3" pitchFamily="18" charset="2"/>
              <a:buChar char="_"/>
            </a:pPr>
            <a:r>
              <a:rPr lang="en-GB" sz="1400" dirty="0">
                <a:effectLst/>
                <a:latin typeface="Arial Rounded MT Bold" pitchFamily="34" charset="0"/>
                <a:ea typeface="Calibri"/>
                <a:cs typeface="Times New Roman"/>
              </a:rPr>
              <a:t>Wall paper for timelines;</a:t>
            </a:r>
          </a:p>
          <a:p>
            <a:pPr marL="285750" indent="-285750">
              <a:spcAft>
                <a:spcPts val="0"/>
              </a:spcAft>
              <a:buFont typeface="Wingdings 3" pitchFamily="18" charset="2"/>
              <a:buChar char="_"/>
            </a:pPr>
            <a:r>
              <a:rPr lang="en-GB" sz="1400" dirty="0">
                <a:effectLst/>
                <a:latin typeface="Arial Rounded MT Bold" pitchFamily="34" charset="0"/>
                <a:ea typeface="Calibri"/>
                <a:cs typeface="Times New Roman"/>
              </a:rPr>
              <a:t>Post It notes;</a:t>
            </a:r>
          </a:p>
          <a:p>
            <a:pPr marL="285750" indent="-285750">
              <a:spcAft>
                <a:spcPts val="0"/>
              </a:spcAft>
              <a:buFont typeface="Wingdings 3" pitchFamily="18" charset="2"/>
              <a:buChar char="_"/>
            </a:pPr>
            <a:r>
              <a:rPr lang="en-GB" sz="1400" dirty="0">
                <a:effectLst/>
                <a:latin typeface="Arial Rounded MT Bold" pitchFamily="34" charset="0"/>
                <a:ea typeface="Calibri"/>
                <a:cs typeface="Times New Roman"/>
              </a:rPr>
              <a:t>Recording device (to play back)</a:t>
            </a:r>
          </a:p>
          <a:p>
            <a:pPr>
              <a:spcAft>
                <a:spcPts val="0"/>
              </a:spcAft>
            </a:pPr>
            <a:r>
              <a:rPr lang="en-GB" sz="1400" dirty="0">
                <a:effectLst/>
                <a:latin typeface="Arial Rounded MT Bold" pitchFamily="34" charset="0"/>
                <a:ea typeface="Calibri"/>
                <a:cs typeface="Times New Roman"/>
              </a:rPr>
              <a:t> </a:t>
            </a:r>
          </a:p>
        </p:txBody>
      </p:sp>
      <p:sp>
        <p:nvSpPr>
          <p:cNvPr id="5" name="Text Box 2"/>
          <p:cNvSpPr txBox="1">
            <a:spLocks noChangeArrowheads="1"/>
          </p:cNvSpPr>
          <p:nvPr/>
        </p:nvSpPr>
        <p:spPr bwMode="auto">
          <a:xfrm>
            <a:off x="416019" y="1556792"/>
            <a:ext cx="4372005" cy="4932548"/>
          </a:xfrm>
          <a:prstGeom prst="rect">
            <a:avLst/>
          </a:prstGeom>
          <a:solidFill>
            <a:schemeClr val="accent1">
              <a:lumMod val="40000"/>
              <a:lumOff val="60000"/>
            </a:schemeClr>
          </a:solidFill>
          <a:ln w="15875">
            <a:solidFill>
              <a:srgbClr val="000000"/>
            </a:solidFill>
            <a:miter lim="800000"/>
            <a:headEnd/>
            <a:tailEnd/>
          </a:ln>
        </p:spPr>
        <p:txBody>
          <a:bodyPr rot="0" vert="horz" wrap="square" lIns="91440" tIns="45720" rIns="91440" bIns="45720" anchor="t" anchorCtr="0">
            <a:noAutofit/>
          </a:bodyPr>
          <a:lstStyle/>
          <a:p>
            <a:pPr>
              <a:spcAft>
                <a:spcPts val="0"/>
              </a:spcAft>
            </a:pPr>
            <a:r>
              <a:rPr lang="en-GB" sz="1400" b="1" dirty="0">
                <a:effectLst/>
                <a:latin typeface="Arial Rounded MT Bold" pitchFamily="34" charset="0"/>
                <a:ea typeface="Calibri"/>
                <a:cs typeface="Times New Roman"/>
              </a:rPr>
              <a:t>Get organised:</a:t>
            </a:r>
            <a:endParaRPr lang="en-GB" sz="1400" dirty="0">
              <a:effectLst/>
              <a:latin typeface="Arial Rounded MT Bold" pitchFamily="34" charset="0"/>
              <a:ea typeface="Calibri"/>
              <a:cs typeface="Times New Roman"/>
            </a:endParaRPr>
          </a:p>
          <a:p>
            <a:pPr marL="228600">
              <a:spcAft>
                <a:spcPts val="0"/>
              </a:spcAft>
            </a:pPr>
            <a:r>
              <a:rPr lang="en-GB" sz="1400" dirty="0">
                <a:effectLst/>
                <a:latin typeface="Arial Rounded MT Bold" pitchFamily="34" charset="0"/>
                <a:ea typeface="Calibri"/>
                <a:cs typeface="Times New Roman"/>
              </a:rPr>
              <a:t> </a:t>
            </a:r>
          </a:p>
          <a:p>
            <a:pPr lvl="0">
              <a:spcAft>
                <a:spcPts val="0"/>
              </a:spcAft>
            </a:pPr>
            <a:r>
              <a:rPr lang="en-GB" sz="1400" dirty="0">
                <a:effectLst/>
                <a:latin typeface="Arial Rounded MT Bold" pitchFamily="34" charset="0"/>
                <a:ea typeface="Calibri"/>
                <a:cs typeface="Times New Roman"/>
              </a:rPr>
              <a:t>Make sure you know the following:</a:t>
            </a:r>
          </a:p>
          <a:p>
            <a:pPr marL="342900" lvl="0" indent="-342900">
              <a:spcAft>
                <a:spcPts val="0"/>
              </a:spcAft>
              <a:buFont typeface="Wingdings" pitchFamily="2" charset="2"/>
              <a:buChar char=""/>
            </a:pPr>
            <a:r>
              <a:rPr lang="en-GB" sz="1400" dirty="0">
                <a:effectLst/>
                <a:latin typeface="Arial Rounded MT Bold" pitchFamily="34" charset="0"/>
                <a:ea typeface="Calibri"/>
                <a:cs typeface="Times New Roman"/>
              </a:rPr>
              <a:t>What </a:t>
            </a:r>
            <a:r>
              <a:rPr lang="en-GB" sz="1400" b="1" dirty="0">
                <a:effectLst/>
                <a:latin typeface="Arial Rounded MT Bold" pitchFamily="34" charset="0"/>
                <a:ea typeface="Calibri"/>
                <a:cs typeface="Times New Roman"/>
              </a:rPr>
              <a:t>knowledge </a:t>
            </a:r>
            <a:r>
              <a:rPr lang="en-GB" sz="1400" dirty="0">
                <a:effectLst/>
                <a:latin typeface="Arial Rounded MT Bold" pitchFamily="34" charset="0"/>
                <a:ea typeface="Calibri"/>
                <a:cs typeface="Times New Roman"/>
              </a:rPr>
              <a:t>and which </a:t>
            </a:r>
            <a:r>
              <a:rPr lang="en-GB" sz="1400" b="1" dirty="0">
                <a:effectLst/>
                <a:latin typeface="Arial Rounded MT Bold" pitchFamily="34" charset="0"/>
                <a:ea typeface="Calibri"/>
                <a:cs typeface="Times New Roman"/>
              </a:rPr>
              <a:t>skills</a:t>
            </a:r>
            <a:r>
              <a:rPr lang="en-GB" sz="1400" dirty="0">
                <a:effectLst/>
                <a:latin typeface="Arial Rounded MT Bold" pitchFamily="34" charset="0"/>
                <a:ea typeface="Calibri"/>
                <a:cs typeface="Times New Roman"/>
              </a:rPr>
              <a:t> you will need for </a:t>
            </a:r>
            <a:r>
              <a:rPr lang="en-GB" sz="1400" b="1" dirty="0">
                <a:effectLst/>
                <a:latin typeface="Arial Rounded MT Bold" pitchFamily="34" charset="0"/>
                <a:ea typeface="Calibri"/>
                <a:cs typeface="Times New Roman"/>
              </a:rPr>
              <a:t>each exam</a:t>
            </a:r>
            <a:r>
              <a:rPr lang="en-GB" sz="1400" dirty="0">
                <a:effectLst/>
                <a:latin typeface="Arial Rounded MT Bold" pitchFamily="34" charset="0"/>
                <a:ea typeface="Calibri"/>
                <a:cs typeface="Times New Roman"/>
              </a:rPr>
              <a:t>. </a:t>
            </a:r>
            <a:r>
              <a:rPr lang="en-GB" sz="1400" dirty="0">
                <a:latin typeface="Arial Rounded MT Bold" pitchFamily="34" charset="0"/>
                <a:ea typeface="Calibri"/>
                <a:cs typeface="Times New Roman"/>
              </a:rPr>
              <a:t> </a:t>
            </a:r>
            <a:r>
              <a:rPr lang="en-GB" sz="1400" dirty="0">
                <a:effectLst/>
                <a:latin typeface="Arial Rounded MT Bold" pitchFamily="34" charset="0"/>
                <a:ea typeface="Calibri"/>
                <a:cs typeface="Times New Roman"/>
              </a:rPr>
              <a:t>If you do not know this, </a:t>
            </a:r>
            <a:r>
              <a:rPr lang="en-GB" sz="1400" b="1" dirty="0">
                <a:effectLst/>
                <a:latin typeface="Arial Rounded MT Bold" pitchFamily="34" charset="0"/>
                <a:ea typeface="Calibri"/>
                <a:cs typeface="Times New Roman"/>
              </a:rPr>
              <a:t>ask your teachers.</a:t>
            </a:r>
            <a:endParaRPr lang="en-GB" sz="1400" b="1" dirty="0">
              <a:latin typeface="Arial Rounded MT Bold" pitchFamily="34" charset="0"/>
              <a:ea typeface="Calibri"/>
              <a:cs typeface="Times New Roman"/>
            </a:endParaRPr>
          </a:p>
          <a:p>
            <a:pPr marL="342900" lvl="0" indent="-342900">
              <a:spcAft>
                <a:spcPts val="0"/>
              </a:spcAft>
              <a:buFont typeface="Wingdings" pitchFamily="2" charset="2"/>
              <a:buChar char=""/>
            </a:pPr>
            <a:r>
              <a:rPr lang="en-GB" sz="1400" dirty="0">
                <a:latin typeface="Arial Rounded MT Bold" pitchFamily="34" charset="0"/>
                <a:ea typeface="Calibri"/>
                <a:cs typeface="Times New Roman"/>
              </a:rPr>
              <a:t>Which</a:t>
            </a:r>
            <a:r>
              <a:rPr lang="en-GB" sz="1400" dirty="0">
                <a:effectLst/>
                <a:latin typeface="Arial Rounded MT Bold" pitchFamily="34" charset="0"/>
                <a:ea typeface="Calibri"/>
                <a:cs typeface="Times New Roman"/>
              </a:rPr>
              <a:t> </a:t>
            </a:r>
            <a:r>
              <a:rPr lang="en-GB" sz="1400" b="1" dirty="0">
                <a:effectLst/>
                <a:latin typeface="Arial Rounded MT Bold" pitchFamily="34" charset="0"/>
                <a:ea typeface="Calibri"/>
                <a:cs typeface="Times New Roman"/>
              </a:rPr>
              <a:t>modules </a:t>
            </a:r>
            <a:r>
              <a:rPr lang="en-GB" sz="1400" dirty="0">
                <a:effectLst/>
                <a:latin typeface="Arial Rounded MT Bold" pitchFamily="34" charset="0"/>
                <a:ea typeface="Calibri"/>
                <a:cs typeface="Times New Roman"/>
              </a:rPr>
              <a:t>and </a:t>
            </a:r>
            <a:r>
              <a:rPr lang="en-GB" sz="1400" b="1" dirty="0">
                <a:effectLst/>
                <a:latin typeface="Arial Rounded MT Bold" pitchFamily="34" charset="0"/>
                <a:ea typeface="Calibri"/>
                <a:cs typeface="Times New Roman"/>
              </a:rPr>
              <a:t>topics</a:t>
            </a:r>
            <a:r>
              <a:rPr lang="en-GB" sz="1400" dirty="0">
                <a:effectLst/>
                <a:latin typeface="Arial Rounded MT Bold" pitchFamily="34" charset="0"/>
                <a:ea typeface="Calibri"/>
                <a:cs typeface="Times New Roman"/>
              </a:rPr>
              <a:t> you need to learn for each exam and subject.  Most subjects will have given you </a:t>
            </a:r>
            <a:r>
              <a:rPr lang="en-GB" sz="1400" b="1" dirty="0">
                <a:effectLst/>
                <a:latin typeface="Arial Rounded MT Bold" pitchFamily="34" charset="0"/>
                <a:ea typeface="Calibri"/>
                <a:cs typeface="Times New Roman"/>
              </a:rPr>
              <a:t>a summary of topics</a:t>
            </a:r>
            <a:r>
              <a:rPr lang="en-GB" sz="1400" dirty="0">
                <a:effectLst/>
                <a:latin typeface="Arial Rounded MT Bold" pitchFamily="34" charset="0"/>
                <a:ea typeface="Calibri"/>
                <a:cs typeface="Times New Roman"/>
              </a:rPr>
              <a:t> or </a:t>
            </a:r>
            <a:r>
              <a:rPr lang="en-GB" sz="1400" b="1" dirty="0">
                <a:effectLst/>
                <a:latin typeface="Arial Rounded MT Bold" pitchFamily="34" charset="0"/>
                <a:ea typeface="Calibri"/>
                <a:cs typeface="Times New Roman"/>
              </a:rPr>
              <a:t>contents page</a:t>
            </a:r>
            <a:r>
              <a:rPr lang="en-GB" sz="1400" dirty="0">
                <a:effectLst/>
                <a:latin typeface="Arial Rounded MT Bold" pitchFamily="34" charset="0"/>
                <a:ea typeface="Calibri"/>
                <a:cs typeface="Times New Roman"/>
              </a:rPr>
              <a:t>.  </a:t>
            </a:r>
          </a:p>
          <a:p>
            <a:pPr>
              <a:spcAft>
                <a:spcPts val="0"/>
              </a:spcAft>
            </a:pPr>
            <a:r>
              <a:rPr lang="en-GB" sz="1400" dirty="0">
                <a:effectLst/>
                <a:latin typeface="Arial Rounded MT Bold" pitchFamily="34" charset="0"/>
                <a:ea typeface="Calibri"/>
                <a:cs typeface="Times New Roman"/>
              </a:rPr>
              <a:t> </a:t>
            </a:r>
          </a:p>
          <a:p>
            <a:pPr marL="342900" lvl="0" indent="-342900">
              <a:spcAft>
                <a:spcPts val="0"/>
              </a:spcAft>
              <a:buFont typeface="Symbol"/>
              <a:buChar char=""/>
            </a:pPr>
            <a:r>
              <a:rPr lang="en-GB" sz="1400" b="1" dirty="0">
                <a:effectLst/>
                <a:latin typeface="Arial Rounded MT Bold" pitchFamily="34" charset="0"/>
                <a:ea typeface="Calibri"/>
                <a:cs typeface="Times New Roman"/>
              </a:rPr>
              <a:t>Divide </a:t>
            </a:r>
            <a:r>
              <a:rPr lang="en-GB" sz="1400" dirty="0">
                <a:effectLst/>
                <a:latin typeface="Arial Rounded MT Bold" pitchFamily="34" charset="0"/>
                <a:ea typeface="Calibri"/>
                <a:cs typeface="Times New Roman"/>
              </a:rPr>
              <a:t>your revision into manageable sections</a:t>
            </a:r>
            <a:r>
              <a:rPr lang="en-GB" sz="1400" dirty="0">
                <a:latin typeface="Arial Rounded MT Bold" pitchFamily="34" charset="0"/>
                <a:ea typeface="Calibri"/>
                <a:cs typeface="Times New Roman"/>
              </a:rPr>
              <a:t>; these could be </a:t>
            </a:r>
            <a:r>
              <a:rPr lang="en-GB" sz="1400" dirty="0">
                <a:effectLst/>
                <a:latin typeface="Arial Rounded MT Bold" pitchFamily="34" charset="0"/>
                <a:ea typeface="Calibri"/>
                <a:cs typeface="Times New Roman"/>
              </a:rPr>
              <a:t>modules, topics and sub topics.  </a:t>
            </a:r>
          </a:p>
          <a:p>
            <a:pPr marL="342900" lvl="0" indent="-342900">
              <a:spcAft>
                <a:spcPts val="0"/>
              </a:spcAft>
              <a:buFont typeface="Symbol"/>
              <a:buChar char=""/>
            </a:pPr>
            <a:endParaRPr lang="en-GB" sz="1400" dirty="0">
              <a:latin typeface="Arial Rounded MT Bold" pitchFamily="34" charset="0"/>
              <a:ea typeface="Calibri"/>
              <a:cs typeface="Times New Roman"/>
            </a:endParaRPr>
          </a:p>
          <a:p>
            <a:pPr marL="342900" lvl="0" indent="-342900">
              <a:spcAft>
                <a:spcPts val="0"/>
              </a:spcAft>
              <a:buFont typeface="Symbol"/>
              <a:buChar char=""/>
            </a:pPr>
            <a:r>
              <a:rPr lang="en-GB" sz="1400" b="1" dirty="0">
                <a:effectLst/>
                <a:latin typeface="Arial Rounded MT Bold" pitchFamily="34" charset="0"/>
                <a:ea typeface="Calibri"/>
                <a:cs typeface="Times New Roman"/>
              </a:rPr>
              <a:t>Tick off </a:t>
            </a:r>
            <a:r>
              <a:rPr lang="en-GB" sz="1400" dirty="0">
                <a:effectLst/>
                <a:latin typeface="Arial Rounded MT Bold" pitchFamily="34" charset="0"/>
                <a:ea typeface="Calibri"/>
                <a:cs typeface="Times New Roman"/>
              </a:rPr>
              <a:t>the subtopics, topics and modules as you go through them and learn them.</a:t>
            </a:r>
          </a:p>
          <a:p>
            <a:pPr marL="342900" lvl="0" indent="-342900">
              <a:spcAft>
                <a:spcPts val="0"/>
              </a:spcAft>
              <a:buFont typeface="Symbol"/>
              <a:buChar char=""/>
            </a:pPr>
            <a:endParaRPr lang="en-GB" sz="1400" dirty="0">
              <a:effectLst/>
              <a:latin typeface="Arial Rounded MT Bold" pitchFamily="34" charset="0"/>
              <a:ea typeface="Calibri"/>
              <a:cs typeface="Times New Roman"/>
            </a:endParaRPr>
          </a:p>
          <a:p>
            <a:pPr marL="342900" lvl="0" indent="-342900">
              <a:spcAft>
                <a:spcPts val="0"/>
              </a:spcAft>
              <a:buFont typeface="Symbol"/>
              <a:buChar char=""/>
            </a:pPr>
            <a:r>
              <a:rPr lang="en-GB" sz="1400" dirty="0">
                <a:effectLst/>
                <a:latin typeface="Arial Rounded MT Bold" pitchFamily="34" charset="0"/>
                <a:ea typeface="Calibri"/>
                <a:cs typeface="Times New Roman"/>
              </a:rPr>
              <a:t>Find out what </a:t>
            </a:r>
            <a:r>
              <a:rPr lang="en-GB" sz="1400" b="1" dirty="0">
                <a:effectLst/>
                <a:latin typeface="Arial Rounded MT Bold" pitchFamily="34" charset="0"/>
                <a:ea typeface="Calibri"/>
                <a:cs typeface="Times New Roman"/>
              </a:rPr>
              <a:t>exam board</a:t>
            </a:r>
            <a:r>
              <a:rPr lang="en-GB" sz="1400" dirty="0">
                <a:effectLst/>
                <a:latin typeface="Arial Rounded MT Bold" pitchFamily="34" charset="0"/>
                <a:ea typeface="Calibri"/>
                <a:cs typeface="Times New Roman"/>
              </a:rPr>
              <a:t> you are doing and use their </a:t>
            </a:r>
            <a:r>
              <a:rPr lang="en-GB" sz="1400" b="1" dirty="0">
                <a:effectLst/>
                <a:latin typeface="Arial Rounded MT Bold" pitchFamily="34" charset="0"/>
                <a:ea typeface="Calibri"/>
                <a:cs typeface="Times New Roman"/>
              </a:rPr>
              <a:t>website</a:t>
            </a:r>
            <a:r>
              <a:rPr lang="en-GB" sz="1400" dirty="0">
                <a:effectLst/>
                <a:latin typeface="Arial Rounded MT Bold" pitchFamily="34" charset="0"/>
                <a:ea typeface="Calibri"/>
                <a:cs typeface="Times New Roman"/>
              </a:rPr>
              <a:t> to access past papers, marks schemes and other helpful documents. </a:t>
            </a:r>
          </a:p>
        </p:txBody>
      </p:sp>
      <p:sp>
        <p:nvSpPr>
          <p:cNvPr id="9" name="Text Box 23"/>
          <p:cNvSpPr txBox="1"/>
          <p:nvPr/>
        </p:nvSpPr>
        <p:spPr>
          <a:xfrm>
            <a:off x="1364654" y="548680"/>
            <a:ext cx="2474734" cy="64807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800" b="1" dirty="0">
                <a:ln w="6350" cap="flat" cmpd="sng" algn="ctr">
                  <a:solidFill>
                    <a:srgbClr val="000000"/>
                  </a:solidFill>
                  <a:prstDash val="solid"/>
                  <a:round/>
                </a:ln>
                <a:solidFill>
                  <a:srgbClr val="000000"/>
                </a:solidFill>
                <a:effectLst>
                  <a:outerShdw blurRad="41275" dist="20320" dir="1800000" algn="tl">
                    <a:srgbClr val="000000">
                      <a:alpha val="40000"/>
                    </a:srgbClr>
                  </a:outerShdw>
                </a:effectLst>
                <a:latin typeface="Calibri"/>
                <a:ea typeface="Calibri"/>
                <a:cs typeface="Times New Roman"/>
              </a:rPr>
              <a:t>Getting ready: </a:t>
            </a:r>
            <a:endParaRPr lang="en-GB" sz="2800" dirty="0">
              <a:effectLst/>
              <a:latin typeface="Calibri"/>
              <a:ea typeface="Calibri"/>
              <a:cs typeface="Times New Roman"/>
            </a:endParaRPr>
          </a:p>
        </p:txBody>
      </p:sp>
    </p:spTree>
    <p:extLst>
      <p:ext uri="{BB962C8B-B14F-4D97-AF65-F5344CB8AC3E}">
        <p14:creationId xmlns:p14="http://schemas.microsoft.com/office/powerpoint/2010/main" val="419679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cannphysics.files.wordpress.com/2009/02/shm-revision-notes00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5165" y="1399009"/>
            <a:ext cx="3409351" cy="247666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3"/>
          <p:cNvSpPr txBox="1"/>
          <p:nvPr/>
        </p:nvSpPr>
        <p:spPr>
          <a:xfrm>
            <a:off x="1475357" y="257285"/>
            <a:ext cx="6264696" cy="576064"/>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400" b="1" dirty="0">
                <a:ln w="6350" cap="flat" cmpd="sng" algn="ctr">
                  <a:solidFill>
                    <a:srgbClr val="000000"/>
                  </a:solidFill>
                  <a:prstDash val="solid"/>
                  <a:round/>
                </a:ln>
                <a:solidFill>
                  <a:srgbClr val="000000"/>
                </a:solidFill>
                <a:effectLst>
                  <a:outerShdw blurRad="41275" dist="20320" dir="1800000" algn="tl">
                    <a:srgbClr val="000000">
                      <a:alpha val="40000"/>
                    </a:srgbClr>
                  </a:outerShdw>
                </a:effectLst>
                <a:latin typeface="Calibri"/>
                <a:ea typeface="Calibri"/>
                <a:cs typeface="Times New Roman"/>
              </a:rPr>
              <a:t>OK, so what is the basic idea behind revision?</a:t>
            </a:r>
            <a:endParaRPr lang="en-GB" sz="2400" dirty="0">
              <a:effectLst/>
              <a:latin typeface="Calibri"/>
              <a:ea typeface="Calibri"/>
              <a:cs typeface="Times New Roman"/>
            </a:endParaRPr>
          </a:p>
        </p:txBody>
      </p:sp>
      <p:sp>
        <p:nvSpPr>
          <p:cNvPr id="10" name="Rectangle 9"/>
          <p:cNvSpPr/>
          <p:nvPr/>
        </p:nvSpPr>
        <p:spPr>
          <a:xfrm>
            <a:off x="306759" y="5973525"/>
            <a:ext cx="8539399" cy="584775"/>
          </a:xfrm>
          <a:prstGeom prst="rect">
            <a:avLst/>
          </a:prstGeom>
          <a:solidFill>
            <a:schemeClr val="accent1">
              <a:lumMod val="60000"/>
              <a:lumOff val="40000"/>
            </a:schemeClr>
          </a:solidFill>
          <a:ln w="19050">
            <a:solidFill>
              <a:schemeClr val="tx1"/>
            </a:solidFill>
          </a:ln>
        </p:spPr>
        <p:txBody>
          <a:bodyPr wrap="square">
            <a:spAutoFit/>
          </a:bodyPr>
          <a:lstStyle/>
          <a:p>
            <a:pPr marL="226695" indent="-226695">
              <a:spcAft>
                <a:spcPts val="0"/>
              </a:spcAft>
            </a:pPr>
            <a:r>
              <a:rPr lang="en-GB" sz="1600" dirty="0">
                <a:effectLst/>
                <a:latin typeface="Arial Rounded MT Bold" pitchFamily="34" charset="0"/>
                <a:ea typeface="Calibri"/>
                <a:cs typeface="Times New Roman"/>
              </a:rPr>
              <a:t>Remember that most exams will require you to write, so you will probably need to do</a:t>
            </a:r>
          </a:p>
          <a:p>
            <a:pPr marL="226695" indent="-226695">
              <a:spcAft>
                <a:spcPts val="0"/>
              </a:spcAft>
            </a:pPr>
            <a:r>
              <a:rPr lang="en-GB" sz="1600" dirty="0">
                <a:effectLst/>
                <a:latin typeface="Arial Rounded MT Bold" pitchFamily="34" charset="0"/>
                <a:ea typeface="Calibri"/>
                <a:cs typeface="Times New Roman"/>
              </a:rPr>
              <a:t>quite a bit of writing to revise for your  exams.  </a:t>
            </a:r>
          </a:p>
        </p:txBody>
      </p:sp>
      <p:pic>
        <p:nvPicPr>
          <p:cNvPr id="7178" name="Picture 10" descr="http://3.bp.blogspot.com/-HBcqnw0BaAA/ToDdaarhlnI/AAAAAAAAAec/EUAeYiauYIM/s1600/book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2317" y="1303158"/>
            <a:ext cx="2016224" cy="2523491"/>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a:off x="3635896" y="2132856"/>
            <a:ext cx="122413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24418" y="2996952"/>
            <a:ext cx="8566575" cy="2800767"/>
          </a:xfrm>
          <a:prstGeom prst="rect">
            <a:avLst/>
          </a:prstGeom>
          <a:solidFill>
            <a:schemeClr val="accent1">
              <a:lumMod val="40000"/>
              <a:lumOff val="60000"/>
            </a:schemeClr>
          </a:solidFill>
          <a:ln w="19050">
            <a:solidFill>
              <a:schemeClr val="tx1"/>
            </a:solidFill>
          </a:ln>
        </p:spPr>
        <p:txBody>
          <a:bodyPr wrap="square" rtlCol="0">
            <a:spAutoFit/>
          </a:bodyPr>
          <a:lstStyle/>
          <a:p>
            <a:r>
              <a:rPr lang="en-GB" sz="1600" dirty="0">
                <a:latin typeface="Arial Rounded MT Bold" pitchFamily="34" charset="0"/>
              </a:rPr>
              <a:t>This means the following:</a:t>
            </a:r>
          </a:p>
          <a:p>
            <a:endParaRPr lang="en-GB" sz="1600" dirty="0">
              <a:latin typeface="Arial Rounded MT Bold" pitchFamily="34" charset="0"/>
            </a:endParaRPr>
          </a:p>
          <a:p>
            <a:pPr marL="285750" indent="-285750">
              <a:buFont typeface="Wingdings" pitchFamily="2" charset="2"/>
              <a:buChar char="ð"/>
            </a:pPr>
            <a:r>
              <a:rPr lang="en-GB" sz="1600" dirty="0">
                <a:latin typeface="Arial Rounded MT Bold" pitchFamily="34" charset="0"/>
              </a:rPr>
              <a:t>Revision needs to be active not passive; you actually have to engage with the process. </a:t>
            </a:r>
          </a:p>
          <a:p>
            <a:pPr marL="285750" indent="-285750">
              <a:buFont typeface="Wingdings" pitchFamily="2" charset="2"/>
              <a:buChar char="ð"/>
            </a:pPr>
            <a:endParaRPr lang="en-GB" sz="1600" dirty="0">
              <a:latin typeface="Arial Rounded MT Bold" pitchFamily="34" charset="0"/>
              <a:ea typeface="Calibri"/>
              <a:cs typeface="Times New Roman"/>
            </a:endParaRPr>
          </a:p>
          <a:p>
            <a:pPr marL="285750" indent="-285750">
              <a:buFont typeface="Wingdings" pitchFamily="2" charset="2"/>
              <a:buChar char="ð"/>
            </a:pPr>
            <a:r>
              <a:rPr lang="en-GB" sz="1600" dirty="0">
                <a:latin typeface="Arial Rounded MT Bold" pitchFamily="34" charset="0"/>
                <a:ea typeface="Calibri"/>
                <a:cs typeface="Times New Roman"/>
              </a:rPr>
              <a:t>Rea</a:t>
            </a:r>
            <a:r>
              <a:rPr lang="en-GB" sz="1600" dirty="0">
                <a:effectLst/>
                <a:latin typeface="Arial Rounded MT Bold" pitchFamily="34" charset="0"/>
                <a:ea typeface="Calibri"/>
                <a:cs typeface="Times New Roman"/>
              </a:rPr>
              <a:t>ding through your folder and the textbook a few times will not do!</a:t>
            </a:r>
          </a:p>
          <a:p>
            <a:pPr marL="285750" indent="-285750">
              <a:spcAft>
                <a:spcPts val="0"/>
              </a:spcAft>
              <a:buFont typeface="Wingdings" pitchFamily="2" charset="2"/>
              <a:buChar char="ð"/>
            </a:pPr>
            <a:endParaRPr lang="en-GB" sz="1600" dirty="0">
              <a:effectLst/>
              <a:latin typeface="Arial Rounded MT Bold" pitchFamily="34" charset="0"/>
              <a:ea typeface="Calibri"/>
              <a:cs typeface="Times New Roman"/>
            </a:endParaRPr>
          </a:p>
          <a:p>
            <a:pPr marL="285750" indent="-285750">
              <a:spcAft>
                <a:spcPts val="0"/>
              </a:spcAft>
              <a:buFont typeface="Wingdings" pitchFamily="2" charset="2"/>
              <a:buChar char="ð"/>
            </a:pPr>
            <a:r>
              <a:rPr lang="en-GB" sz="1600" dirty="0">
                <a:effectLst/>
                <a:latin typeface="Arial Rounded MT Bold" pitchFamily="34" charset="0"/>
                <a:ea typeface="Calibri"/>
                <a:cs typeface="Times New Roman"/>
              </a:rPr>
              <a:t>Reading revision guides will not do either; you will have been taught specifically for your exam board; revision guides tend to be quite general and so either contain too much information or too little.  Only use guides that your teacher has suggested.  </a:t>
            </a:r>
          </a:p>
        </p:txBody>
      </p:sp>
      <p:sp>
        <p:nvSpPr>
          <p:cNvPr id="8" name="Rectangle 7"/>
          <p:cNvSpPr/>
          <p:nvPr/>
        </p:nvSpPr>
        <p:spPr>
          <a:xfrm>
            <a:off x="971745" y="833349"/>
            <a:ext cx="7271919" cy="584775"/>
          </a:xfrm>
          <a:prstGeom prst="rect">
            <a:avLst/>
          </a:prstGeom>
          <a:solidFill>
            <a:schemeClr val="accent1">
              <a:lumMod val="60000"/>
              <a:lumOff val="40000"/>
            </a:schemeClr>
          </a:solidFill>
          <a:ln w="19050">
            <a:solidFill>
              <a:schemeClr val="tx1"/>
            </a:solidFill>
          </a:ln>
        </p:spPr>
        <p:txBody>
          <a:bodyPr wrap="square">
            <a:spAutoFit/>
          </a:bodyPr>
          <a:lstStyle/>
          <a:p>
            <a:pPr marL="226695" indent="-226695" algn="ctr">
              <a:spcAft>
                <a:spcPts val="0"/>
              </a:spcAft>
            </a:pPr>
            <a:r>
              <a:rPr lang="en-GB" sz="1600" dirty="0">
                <a:effectLst/>
                <a:latin typeface="Arial Rounded MT Bold" pitchFamily="34" charset="0"/>
                <a:ea typeface="Calibri"/>
                <a:cs typeface="Times New Roman"/>
              </a:rPr>
              <a:t>Turn your classwork and information from textbooks into some form of </a:t>
            </a:r>
            <a:r>
              <a:rPr lang="en-GB" sz="1600" dirty="0">
                <a:latin typeface="Arial Rounded MT Bold" pitchFamily="34" charset="0"/>
                <a:ea typeface="Calibri"/>
                <a:cs typeface="Times New Roman"/>
              </a:rPr>
              <a:t>r</a:t>
            </a:r>
            <a:r>
              <a:rPr lang="en-GB" sz="1600" dirty="0">
                <a:effectLst/>
                <a:latin typeface="Arial Rounded MT Bold" pitchFamily="34" charset="0"/>
                <a:ea typeface="Calibri"/>
                <a:cs typeface="Times New Roman"/>
              </a:rPr>
              <a:t>evision</a:t>
            </a:r>
            <a:r>
              <a:rPr lang="en-GB" sz="1600" dirty="0">
                <a:latin typeface="Arial Rounded MT Bold" pitchFamily="34" charset="0"/>
                <a:ea typeface="Calibri"/>
                <a:cs typeface="Times New Roman"/>
              </a:rPr>
              <a:t> </a:t>
            </a:r>
            <a:r>
              <a:rPr lang="en-GB" sz="1600" dirty="0">
                <a:effectLst/>
                <a:latin typeface="Arial Rounded MT Bold" pitchFamily="34" charset="0"/>
                <a:ea typeface="Calibri"/>
                <a:cs typeface="Times New Roman"/>
              </a:rPr>
              <a:t>notes and then </a:t>
            </a:r>
            <a:r>
              <a:rPr lang="en-GB" sz="1600" u="sng" dirty="0">
                <a:effectLst/>
                <a:latin typeface="Arial Rounded MT Bold" pitchFamily="34" charset="0"/>
                <a:ea typeface="Calibri"/>
                <a:cs typeface="Times New Roman"/>
              </a:rPr>
              <a:t>learn them</a:t>
            </a:r>
            <a:r>
              <a:rPr lang="en-GB" sz="1600" dirty="0">
                <a:effectLst/>
                <a:latin typeface="Arial Rounded MT Bold" pitchFamily="34" charset="0"/>
                <a:ea typeface="Calibri"/>
                <a:cs typeface="Times New Roman"/>
              </a:rPr>
              <a:t>.</a:t>
            </a:r>
          </a:p>
        </p:txBody>
      </p:sp>
    </p:spTree>
    <p:extLst>
      <p:ext uri="{BB962C8B-B14F-4D97-AF65-F5344CB8AC3E}">
        <p14:creationId xmlns:p14="http://schemas.microsoft.com/office/powerpoint/2010/main" val="348585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ttp://www.mindtools.com/media/Diagrams/mindma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279045"/>
            <a:ext cx="3979231" cy="3125955"/>
          </a:xfrm>
          <a:prstGeom prst="rect">
            <a:avLst/>
          </a:prstGeom>
          <a:noFill/>
          <a:ln>
            <a:noFill/>
          </a:ln>
        </p:spPr>
      </p:pic>
      <p:sp>
        <p:nvSpPr>
          <p:cNvPr id="6" name="Text Box 2"/>
          <p:cNvSpPr txBox="1">
            <a:spLocks noChangeArrowheads="1"/>
          </p:cNvSpPr>
          <p:nvPr/>
        </p:nvSpPr>
        <p:spPr bwMode="auto">
          <a:xfrm>
            <a:off x="5297962" y="4099934"/>
            <a:ext cx="3391404" cy="2417934"/>
          </a:xfrm>
          <a:prstGeom prst="rect">
            <a:avLst/>
          </a:prstGeom>
          <a:solidFill>
            <a:schemeClr val="accent1">
              <a:lumMod val="60000"/>
              <a:lumOff val="40000"/>
            </a:schemeClr>
          </a:solidFill>
          <a:ln w="15875">
            <a:solidFill>
              <a:srgbClr val="000000"/>
            </a:solidFill>
            <a:miter lim="800000"/>
            <a:headEnd/>
            <a:tailEnd/>
          </a:ln>
        </p:spPr>
        <p:txBody>
          <a:bodyPr rot="0" vert="horz" wrap="square" lIns="91440" tIns="45720" rIns="91440" bIns="45720" anchor="t" anchorCtr="0">
            <a:noAutofit/>
          </a:bodyPr>
          <a:lstStyle/>
          <a:p>
            <a:pPr>
              <a:spcAft>
                <a:spcPts val="0"/>
              </a:spcAft>
            </a:pPr>
            <a:r>
              <a:rPr lang="en-GB" sz="1400" b="1" dirty="0">
                <a:effectLst/>
                <a:latin typeface="Arial Rounded MT Bold" pitchFamily="34" charset="0"/>
                <a:ea typeface="Calibri"/>
                <a:cs typeface="Times New Roman"/>
              </a:rPr>
              <a:t>Mind maps or spider diagrams:</a:t>
            </a:r>
            <a:endParaRPr lang="en-GB" sz="1400" dirty="0">
              <a:effectLst/>
              <a:latin typeface="Arial Rounded MT Bold" pitchFamily="34" charset="0"/>
              <a:ea typeface="Calibri"/>
              <a:cs typeface="Times New Roman"/>
            </a:endParaRP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Key question, exam question or a key topic in the centre;</a:t>
            </a:r>
          </a:p>
          <a:p>
            <a:pPr marL="285750" indent="-285750">
              <a:spcAft>
                <a:spcPts val="0"/>
              </a:spcAft>
              <a:buFont typeface="Arial" pitchFamily="34" charset="0"/>
              <a:buChar char="•"/>
            </a:pPr>
            <a:r>
              <a:rPr lang="en-GB" sz="1400" dirty="0">
                <a:latin typeface="Arial Rounded MT Bold" pitchFamily="34" charset="0"/>
                <a:ea typeface="Calibri"/>
                <a:cs typeface="Times New Roman"/>
              </a:rPr>
              <a:t>S</a:t>
            </a:r>
            <a:r>
              <a:rPr lang="en-GB" sz="1400" dirty="0">
                <a:effectLst/>
                <a:latin typeface="Arial Rounded MT Bold" pitchFamily="34" charset="0"/>
                <a:ea typeface="Calibri"/>
                <a:cs typeface="Times New Roman"/>
              </a:rPr>
              <a:t>ubtopics or subheadings; </a:t>
            </a:r>
          </a:p>
          <a:p>
            <a:pPr marL="285750" indent="-285750">
              <a:spcAft>
                <a:spcPts val="0"/>
              </a:spcAft>
              <a:buFont typeface="Arial" pitchFamily="34" charset="0"/>
              <a:buChar char="•"/>
            </a:pPr>
            <a:r>
              <a:rPr lang="en-GB" sz="1400" dirty="0">
                <a:latin typeface="Arial Rounded MT Bold" pitchFamily="34" charset="0"/>
                <a:ea typeface="Calibri"/>
                <a:cs typeface="Times New Roman"/>
              </a:rPr>
              <a:t>Add k</a:t>
            </a:r>
            <a:r>
              <a:rPr lang="en-GB" sz="1400" dirty="0">
                <a:effectLst/>
                <a:latin typeface="Arial Rounded MT Bold" pitchFamily="34" charset="0"/>
                <a:ea typeface="Calibri"/>
                <a:cs typeface="Times New Roman"/>
              </a:rPr>
              <a:t>ey pieces of information; </a:t>
            </a: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Develop some of your points;  </a:t>
            </a: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Add symbols or images</a:t>
            </a:r>
            <a:r>
              <a:rPr lang="en-GB" sz="1400" dirty="0">
                <a:latin typeface="Arial Rounded MT Bold" pitchFamily="34" charset="0"/>
                <a:ea typeface="Calibri"/>
                <a:cs typeface="Times New Roman"/>
              </a:rPr>
              <a:t>;</a:t>
            </a:r>
            <a:endParaRPr lang="en-GB" sz="1400" dirty="0">
              <a:effectLst/>
              <a:latin typeface="Arial Rounded MT Bold" pitchFamily="34" charset="0"/>
              <a:ea typeface="Calibri"/>
              <a:cs typeface="Times New Roman"/>
            </a:endParaRP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Use different coloured pens or highlight different points;</a:t>
            </a: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Use different sized pieces of paper.</a:t>
            </a:r>
          </a:p>
        </p:txBody>
      </p:sp>
      <p:pic>
        <p:nvPicPr>
          <p:cNvPr id="1026" name="Picture 2" descr="An example of linear 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85" y="4355827"/>
            <a:ext cx="4551663" cy="216204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426941" y="481756"/>
            <a:ext cx="4497676" cy="3672408"/>
          </a:xfrm>
          <a:prstGeom prst="rect">
            <a:avLst/>
          </a:prstGeom>
          <a:solidFill>
            <a:schemeClr val="accent1">
              <a:lumMod val="40000"/>
              <a:lumOff val="60000"/>
            </a:schemeClr>
          </a:solidFill>
          <a:ln w="15875">
            <a:solidFill>
              <a:srgbClr val="000000"/>
            </a:solidFill>
            <a:miter lim="800000"/>
            <a:headEnd/>
            <a:tailEnd/>
          </a:ln>
        </p:spPr>
        <p:txBody>
          <a:bodyPr rot="0" vert="horz" wrap="square" lIns="91440" tIns="45720" rIns="91440" bIns="45720" anchor="t" anchorCtr="0">
            <a:noAutofit/>
          </a:bodyPr>
          <a:lstStyle/>
          <a:p>
            <a:pPr>
              <a:spcAft>
                <a:spcPts val="0"/>
              </a:spcAft>
            </a:pPr>
            <a:r>
              <a:rPr lang="en-GB" sz="1400" b="1" dirty="0">
                <a:effectLst/>
                <a:latin typeface="Arial Rounded MT Bold" pitchFamily="34" charset="0"/>
                <a:ea typeface="Calibri"/>
                <a:cs typeface="Times New Roman"/>
              </a:rPr>
              <a:t>Linear notes on paper:</a:t>
            </a:r>
            <a:endParaRPr lang="en-GB" sz="1400" dirty="0">
              <a:effectLst/>
              <a:latin typeface="Arial Rounded MT Bold" pitchFamily="34" charset="0"/>
              <a:ea typeface="Calibri"/>
              <a:cs typeface="Times New Roman"/>
            </a:endParaRP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Reduce what is in your folder/exercise book/textbook;</a:t>
            </a:r>
          </a:p>
          <a:p>
            <a:pPr marL="285750" indent="-285750">
              <a:spcAft>
                <a:spcPts val="0"/>
              </a:spcAft>
              <a:buFont typeface="Arial" pitchFamily="34" charset="0"/>
              <a:buChar char="•"/>
            </a:pPr>
            <a:r>
              <a:rPr lang="en-GB" sz="1400" b="1" dirty="0">
                <a:effectLst/>
                <a:latin typeface="Arial Rounded MT Bold" pitchFamily="34" charset="0"/>
                <a:ea typeface="Calibri"/>
                <a:cs typeface="Times New Roman"/>
              </a:rPr>
              <a:t>Read through</a:t>
            </a:r>
            <a:r>
              <a:rPr lang="en-GB" sz="1400" dirty="0">
                <a:effectLst/>
                <a:latin typeface="Arial Rounded MT Bold" pitchFamily="34" charset="0"/>
                <a:ea typeface="Calibri"/>
                <a:cs typeface="Times New Roman"/>
              </a:rPr>
              <a:t> what you need to summarise before you actually summarise it; </a:t>
            </a: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Use </a:t>
            </a:r>
            <a:r>
              <a:rPr lang="en-GB" sz="1400" b="1" dirty="0">
                <a:effectLst/>
                <a:latin typeface="Arial Rounded MT Bold" pitchFamily="34" charset="0"/>
                <a:ea typeface="Calibri"/>
                <a:cs typeface="Times New Roman"/>
              </a:rPr>
              <a:t>headings and subheadings</a:t>
            </a:r>
            <a:r>
              <a:rPr lang="en-GB" sz="1400" dirty="0">
                <a:effectLst/>
                <a:latin typeface="Arial Rounded MT Bold" pitchFamily="34" charset="0"/>
                <a:ea typeface="Calibri"/>
                <a:cs typeface="Times New Roman"/>
              </a:rPr>
              <a:t> </a:t>
            </a: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Keep notes </a:t>
            </a:r>
            <a:r>
              <a:rPr lang="en-GB" sz="1400" b="1" dirty="0">
                <a:effectLst/>
                <a:latin typeface="Arial Rounded MT Bold" pitchFamily="34" charset="0"/>
                <a:ea typeface="Calibri"/>
                <a:cs typeface="Times New Roman"/>
              </a:rPr>
              <a:t>brief</a:t>
            </a:r>
            <a:r>
              <a:rPr lang="en-GB" sz="1400" dirty="0">
                <a:effectLst/>
                <a:latin typeface="Arial Rounded MT Bold" pitchFamily="34" charset="0"/>
                <a:ea typeface="Calibri"/>
                <a:cs typeface="Times New Roman"/>
              </a:rPr>
              <a:t>;</a:t>
            </a: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Write everything in a way that </a:t>
            </a:r>
            <a:r>
              <a:rPr lang="en-GB" sz="1400" b="1" dirty="0">
                <a:effectLst/>
                <a:latin typeface="Arial Rounded MT Bold" pitchFamily="34" charset="0"/>
                <a:ea typeface="Calibri"/>
                <a:cs typeface="Times New Roman"/>
              </a:rPr>
              <a:t>you understand</a:t>
            </a:r>
            <a:r>
              <a:rPr lang="en-GB" sz="1400" dirty="0">
                <a:effectLst/>
                <a:latin typeface="Arial Rounded MT Bold" pitchFamily="34" charset="0"/>
                <a:ea typeface="Calibri"/>
                <a:cs typeface="Times New Roman"/>
              </a:rPr>
              <a:t>; </a:t>
            </a:r>
          </a:p>
          <a:p>
            <a:pPr marL="285750" indent="-285750">
              <a:spcAft>
                <a:spcPts val="0"/>
              </a:spcAft>
              <a:buFont typeface="Arial" pitchFamily="34" charset="0"/>
              <a:buChar char="•"/>
            </a:pPr>
            <a:r>
              <a:rPr lang="en-GB" sz="1400" b="1" dirty="0">
                <a:effectLst/>
                <a:latin typeface="Arial Rounded MT Bold" pitchFamily="34" charset="0"/>
                <a:ea typeface="Calibri"/>
                <a:cs typeface="Times New Roman"/>
              </a:rPr>
              <a:t>Do not copy huge chunks out</a:t>
            </a:r>
            <a:r>
              <a:rPr lang="en-GB" sz="1400" b="1" dirty="0">
                <a:latin typeface="Arial Rounded MT Bold" pitchFamily="34" charset="0"/>
                <a:ea typeface="Calibri"/>
                <a:cs typeface="Times New Roman"/>
              </a:rPr>
              <a:t>; </a:t>
            </a:r>
            <a:endParaRPr lang="en-GB" sz="1400" dirty="0">
              <a:effectLst/>
              <a:latin typeface="Arial Rounded MT Bold" pitchFamily="34" charset="0"/>
              <a:ea typeface="Calibri"/>
              <a:cs typeface="Times New Roman"/>
            </a:endParaRP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Add detail </a:t>
            </a: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Underline key words; highlight; write in different coloured pens; </a:t>
            </a: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Use bullet points, arrows or numbers to keep it clear and organised; </a:t>
            </a: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Leave spaces to add points;</a:t>
            </a: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Use arrows or dotted lines to </a:t>
            </a:r>
            <a:r>
              <a:rPr lang="en-GB" sz="1400" b="1" dirty="0">
                <a:effectLst/>
                <a:latin typeface="Arial Rounded MT Bold" pitchFamily="34" charset="0"/>
                <a:ea typeface="Calibri"/>
                <a:cs typeface="Times New Roman"/>
              </a:rPr>
              <a:t>link </a:t>
            </a:r>
            <a:r>
              <a:rPr lang="en-GB" sz="1400" dirty="0">
                <a:effectLst/>
                <a:latin typeface="Arial Rounded MT Bold" pitchFamily="34" charset="0"/>
                <a:ea typeface="Calibri"/>
                <a:cs typeface="Times New Roman"/>
              </a:rPr>
              <a:t>points. </a:t>
            </a:r>
          </a:p>
        </p:txBody>
      </p:sp>
      <p:sp>
        <p:nvSpPr>
          <p:cNvPr id="15" name="Text Box 23"/>
          <p:cNvSpPr txBox="1"/>
          <p:nvPr/>
        </p:nvSpPr>
        <p:spPr>
          <a:xfrm rot="1017937">
            <a:off x="6689195" y="299528"/>
            <a:ext cx="2232247" cy="1201929"/>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600" b="1" dirty="0">
                <a:ln w="6350" cap="flat" cmpd="sng" algn="ctr">
                  <a:solidFill>
                    <a:srgbClr val="000000"/>
                  </a:solidFill>
                  <a:prstDash val="solid"/>
                  <a:round/>
                </a:ln>
                <a:solidFill>
                  <a:srgbClr val="000000"/>
                </a:solidFill>
                <a:effectLst>
                  <a:outerShdw blurRad="41275" dist="20320" dir="1800000" algn="tl">
                    <a:srgbClr val="000000">
                      <a:alpha val="40000"/>
                    </a:srgbClr>
                  </a:outerShdw>
                </a:effectLst>
                <a:latin typeface="Calibri"/>
                <a:ea typeface="Calibri"/>
                <a:cs typeface="Times New Roman"/>
              </a:rPr>
              <a:t>Some revision      techniques: </a:t>
            </a:r>
            <a:endParaRPr lang="en-GB" sz="2600" dirty="0">
              <a:effectLst/>
              <a:latin typeface="Calibri"/>
              <a:ea typeface="Calibri"/>
              <a:cs typeface="Times New Roman"/>
            </a:endParaRPr>
          </a:p>
        </p:txBody>
      </p:sp>
    </p:spTree>
    <p:extLst>
      <p:ext uri="{BB962C8B-B14F-4D97-AF65-F5344CB8AC3E}">
        <p14:creationId xmlns:p14="http://schemas.microsoft.com/office/powerpoint/2010/main" val="69561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ndex 'Memory' 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36382">
            <a:off x="4832093" y="1352593"/>
            <a:ext cx="3282727" cy="19696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zm-VectorPostItNotes+PushPins-01">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971600" y="2139605"/>
            <a:ext cx="3657202" cy="3010838"/>
          </a:xfrm>
          <a:prstGeom prst="rect">
            <a:avLst/>
          </a:prstGeom>
          <a:noFill/>
          <a:ln>
            <a:noFill/>
          </a:ln>
        </p:spPr>
      </p:pic>
      <p:sp>
        <p:nvSpPr>
          <p:cNvPr id="5" name="Text Box 3"/>
          <p:cNvSpPr txBox="1">
            <a:spLocks noChangeArrowheads="1"/>
          </p:cNvSpPr>
          <p:nvPr/>
        </p:nvSpPr>
        <p:spPr bwMode="auto">
          <a:xfrm>
            <a:off x="267968" y="4227465"/>
            <a:ext cx="2719856" cy="2387332"/>
          </a:xfrm>
          <a:prstGeom prst="rect">
            <a:avLst/>
          </a:prstGeom>
          <a:solidFill>
            <a:schemeClr val="accent1">
              <a:lumMod val="40000"/>
              <a:lumOff val="60000"/>
            </a:schemeClr>
          </a:solidFill>
          <a:ln w="15875">
            <a:solidFill>
              <a:srgbClr val="000000"/>
            </a:solidFill>
            <a:miter lim="800000"/>
            <a:headEnd/>
            <a:tailEnd/>
          </a:ln>
        </p:spPr>
        <p:txBody>
          <a:bodyPr rot="0" vert="horz" wrap="square" lIns="91440" tIns="45720" rIns="91440" bIns="45720" anchor="t" anchorCtr="0">
            <a:noAutofit/>
          </a:bodyPr>
          <a:lstStyle/>
          <a:p>
            <a:pPr>
              <a:spcAft>
                <a:spcPts val="0"/>
              </a:spcAft>
            </a:pPr>
            <a:r>
              <a:rPr lang="en-GB" sz="1400" b="1" dirty="0">
                <a:effectLst/>
                <a:latin typeface="Arial Rounded MT Bold" pitchFamily="34" charset="0"/>
                <a:ea typeface="Calibri"/>
                <a:cs typeface="Times New Roman"/>
              </a:rPr>
              <a:t>Post it notes:</a:t>
            </a:r>
            <a:endParaRPr lang="en-GB" sz="1400" dirty="0">
              <a:effectLst/>
              <a:latin typeface="Arial Rounded MT Bold" pitchFamily="34" charset="0"/>
              <a:ea typeface="Calibri"/>
              <a:cs typeface="Times New Roman"/>
            </a:endParaRPr>
          </a:p>
          <a:p>
            <a:pPr marL="342900" lvl="0" indent="-342900">
              <a:spcAft>
                <a:spcPts val="0"/>
              </a:spcAft>
              <a:buFont typeface="Symbol"/>
              <a:buChar char=""/>
            </a:pPr>
            <a:r>
              <a:rPr lang="en-GB" sz="1400" dirty="0">
                <a:effectLst/>
                <a:latin typeface="Arial Rounded MT Bold" pitchFamily="34" charset="0"/>
                <a:ea typeface="Calibri"/>
                <a:cs typeface="Times New Roman"/>
              </a:rPr>
              <a:t>Definitions;</a:t>
            </a:r>
          </a:p>
          <a:p>
            <a:pPr marL="342900" lvl="0" indent="-342900">
              <a:spcAft>
                <a:spcPts val="0"/>
              </a:spcAft>
              <a:buFont typeface="Symbol"/>
              <a:buChar char=""/>
            </a:pPr>
            <a:r>
              <a:rPr lang="en-GB" sz="1400" dirty="0">
                <a:effectLst/>
                <a:latin typeface="Arial Rounded MT Bold" pitchFamily="34" charset="0"/>
                <a:ea typeface="Calibri"/>
                <a:cs typeface="Times New Roman"/>
              </a:rPr>
              <a:t>Bullet point the answer to key questions;</a:t>
            </a:r>
          </a:p>
          <a:p>
            <a:pPr marL="342900" lvl="0" indent="-342900">
              <a:spcAft>
                <a:spcPts val="0"/>
              </a:spcAft>
              <a:buFont typeface="Symbol"/>
              <a:buChar char=""/>
            </a:pPr>
            <a:r>
              <a:rPr lang="en-GB" sz="1400" dirty="0">
                <a:effectLst/>
                <a:latin typeface="Arial Rounded MT Bold" pitchFamily="34" charset="0"/>
                <a:ea typeface="Calibri"/>
                <a:cs typeface="Times New Roman"/>
              </a:rPr>
              <a:t>Different post it notes, each containing different parts of an answer to one question; </a:t>
            </a:r>
          </a:p>
          <a:p>
            <a:pPr marL="342900" lvl="0" indent="-342900">
              <a:spcAft>
                <a:spcPts val="0"/>
              </a:spcAft>
              <a:buFont typeface="Symbol"/>
              <a:buChar char=""/>
            </a:pPr>
            <a:r>
              <a:rPr lang="en-GB" sz="1400" dirty="0">
                <a:effectLst/>
                <a:latin typeface="Arial Rounded MT Bold" pitchFamily="34" charset="0"/>
                <a:ea typeface="Calibri"/>
                <a:cs typeface="Times New Roman"/>
              </a:rPr>
              <a:t>Can be moved around, linked or prioritised. </a:t>
            </a:r>
          </a:p>
          <a:p>
            <a:pPr>
              <a:spcAft>
                <a:spcPts val="0"/>
              </a:spcAft>
            </a:pPr>
            <a:r>
              <a:rPr lang="en-GB" sz="1400" dirty="0">
                <a:effectLst/>
                <a:latin typeface="Arial Rounded MT Bold" pitchFamily="34" charset="0"/>
                <a:ea typeface="Calibri"/>
                <a:cs typeface="Times New Roman"/>
              </a:rPr>
              <a:t> </a:t>
            </a:r>
          </a:p>
        </p:txBody>
      </p:sp>
      <p:sp>
        <p:nvSpPr>
          <p:cNvPr id="6" name="Text Box 9"/>
          <p:cNvSpPr txBox="1">
            <a:spLocks noChangeArrowheads="1"/>
          </p:cNvSpPr>
          <p:nvPr/>
        </p:nvSpPr>
        <p:spPr bwMode="auto">
          <a:xfrm>
            <a:off x="349305" y="292932"/>
            <a:ext cx="6264696" cy="1600438"/>
          </a:xfrm>
          <a:prstGeom prst="rect">
            <a:avLst/>
          </a:prstGeom>
          <a:solidFill>
            <a:schemeClr val="accent1">
              <a:lumMod val="40000"/>
              <a:lumOff val="60000"/>
            </a:schemeClr>
          </a:solidFill>
          <a:ln w="15875">
            <a:solidFill>
              <a:srgbClr val="000000"/>
            </a:solidFill>
            <a:miter lim="800000"/>
            <a:headEnd/>
            <a:tailEnd/>
          </a:ln>
        </p:spPr>
        <p:txBody>
          <a:bodyPr rot="0" vert="horz" wrap="square" lIns="91440" tIns="45720" rIns="91440" bIns="45720" anchor="t" anchorCtr="0">
            <a:spAutoFit/>
          </a:bodyPr>
          <a:lstStyle/>
          <a:p>
            <a:pPr>
              <a:spcAft>
                <a:spcPts val="0"/>
              </a:spcAft>
            </a:pPr>
            <a:r>
              <a:rPr lang="en-GB" sz="1400" b="1" dirty="0">
                <a:effectLst/>
                <a:latin typeface="Arial Rounded MT Bold" pitchFamily="34" charset="0"/>
                <a:ea typeface="Calibri"/>
                <a:cs typeface="Times New Roman"/>
              </a:rPr>
              <a:t>Revision cards:</a:t>
            </a:r>
            <a:endParaRPr lang="en-GB" sz="1400" dirty="0">
              <a:effectLst/>
              <a:latin typeface="Arial Rounded MT Bold" pitchFamily="34" charset="0"/>
              <a:ea typeface="Calibri"/>
              <a:cs typeface="Times New Roman"/>
            </a:endParaRP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A5 or A6; </a:t>
            </a: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Key questions, headings or subheadings on each one and key information; </a:t>
            </a: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Lots of cards with different information, answering one question; </a:t>
            </a: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Move them around or</a:t>
            </a:r>
            <a:r>
              <a:rPr lang="en-GB" sz="1400" b="1" dirty="0">
                <a:effectLst/>
                <a:latin typeface="Arial Rounded MT Bold" pitchFamily="34" charset="0"/>
                <a:ea typeface="Calibri"/>
                <a:cs typeface="Times New Roman"/>
              </a:rPr>
              <a:t> stick </a:t>
            </a:r>
            <a:r>
              <a:rPr lang="en-GB" sz="1400" dirty="0">
                <a:effectLst/>
                <a:latin typeface="Arial Rounded MT Bold" pitchFamily="34" charset="0"/>
                <a:ea typeface="Calibri"/>
                <a:cs typeface="Times New Roman"/>
              </a:rPr>
              <a:t>them down on larger pieces or paper or around your room with blue tack.</a:t>
            </a:r>
          </a:p>
        </p:txBody>
      </p:sp>
      <p:pic>
        <p:nvPicPr>
          <p:cNvPr id="2056" name="Picture 8" descr="http://media.npr.org/assets/img/2013/01/26/pg1-rgb_wide-dd0704a6c5d914b0e7615f4cd4550cd3d6bc59b4.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0328" y="4134346"/>
            <a:ext cx="4090645" cy="229660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
          <p:cNvSpPr txBox="1">
            <a:spLocks noChangeArrowheads="1"/>
          </p:cNvSpPr>
          <p:nvPr/>
        </p:nvSpPr>
        <p:spPr bwMode="auto">
          <a:xfrm>
            <a:off x="4427983" y="3645024"/>
            <a:ext cx="4535337" cy="1164882"/>
          </a:xfrm>
          <a:prstGeom prst="rect">
            <a:avLst/>
          </a:prstGeom>
          <a:solidFill>
            <a:schemeClr val="accent1">
              <a:lumMod val="60000"/>
              <a:lumOff val="40000"/>
            </a:schemeClr>
          </a:solidFill>
          <a:ln w="15875">
            <a:solidFill>
              <a:srgbClr val="000000"/>
            </a:solidFill>
            <a:miter lim="800000"/>
            <a:headEnd/>
            <a:tailEnd/>
          </a:ln>
        </p:spPr>
        <p:txBody>
          <a:bodyPr rot="0" vert="horz" wrap="square" lIns="91440" tIns="45720" rIns="91440" bIns="45720" anchor="t" anchorCtr="0">
            <a:noAutofit/>
          </a:bodyPr>
          <a:lstStyle/>
          <a:p>
            <a:pPr>
              <a:spcAft>
                <a:spcPts val="0"/>
              </a:spcAft>
            </a:pPr>
            <a:r>
              <a:rPr lang="en-GB" sz="1400" b="1" dirty="0">
                <a:effectLst/>
                <a:latin typeface="Arial Rounded MT Bold" pitchFamily="34" charset="0"/>
                <a:ea typeface="Calibri"/>
                <a:cs typeface="Times New Roman"/>
              </a:rPr>
              <a:t>Drawing memory anchors or picture based notes:</a:t>
            </a:r>
            <a:endParaRPr lang="en-GB" sz="1400" dirty="0">
              <a:effectLst/>
              <a:latin typeface="Arial Rounded MT Bold" pitchFamily="34" charset="0"/>
              <a:ea typeface="Calibri"/>
              <a:cs typeface="Times New Roman"/>
            </a:endParaRPr>
          </a:p>
          <a:p>
            <a:pPr marL="342900" lvl="0" indent="-342900">
              <a:spcAft>
                <a:spcPts val="0"/>
              </a:spcAft>
              <a:buFont typeface="Symbol"/>
              <a:buChar char=""/>
            </a:pPr>
            <a:r>
              <a:rPr lang="en-GB" sz="1400" dirty="0">
                <a:effectLst/>
                <a:latin typeface="Arial Rounded MT Bold" pitchFamily="34" charset="0"/>
                <a:ea typeface="Calibri"/>
                <a:cs typeface="Times New Roman"/>
              </a:rPr>
              <a:t>Combination of key words, numbers and pictures; </a:t>
            </a:r>
          </a:p>
          <a:p>
            <a:pPr marL="342900" lvl="0" indent="-342900">
              <a:spcAft>
                <a:spcPts val="0"/>
              </a:spcAft>
              <a:buFont typeface="Symbol"/>
              <a:buChar char=""/>
            </a:pPr>
            <a:r>
              <a:rPr lang="en-GB" sz="1400" dirty="0">
                <a:effectLst/>
                <a:latin typeface="Arial Rounded MT Bold" pitchFamily="34" charset="0"/>
                <a:ea typeface="Calibri"/>
                <a:cs typeface="Times New Roman"/>
              </a:rPr>
              <a:t>Create a key;</a:t>
            </a:r>
          </a:p>
          <a:p>
            <a:pPr marL="342900" lvl="0" indent="-342900">
              <a:spcAft>
                <a:spcPts val="0"/>
              </a:spcAft>
              <a:buFont typeface="Symbol"/>
              <a:buChar char=""/>
            </a:pPr>
            <a:r>
              <a:rPr lang="en-GB" sz="1400" dirty="0">
                <a:effectLst/>
                <a:latin typeface="Arial Rounded MT Bold" pitchFamily="34" charset="0"/>
                <a:ea typeface="Calibri"/>
                <a:cs typeface="Times New Roman"/>
              </a:rPr>
              <a:t>Use a combination of notes and pictures.  </a:t>
            </a:r>
          </a:p>
        </p:txBody>
      </p:sp>
      <p:sp>
        <p:nvSpPr>
          <p:cNvPr id="14" name="Text Box 23"/>
          <p:cNvSpPr txBox="1"/>
          <p:nvPr/>
        </p:nvSpPr>
        <p:spPr>
          <a:xfrm rot="1017937">
            <a:off x="6689195" y="299528"/>
            <a:ext cx="2232247" cy="1201929"/>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600" b="1" dirty="0">
                <a:ln w="6350" cap="flat" cmpd="sng" algn="ctr">
                  <a:solidFill>
                    <a:srgbClr val="000000"/>
                  </a:solidFill>
                  <a:prstDash val="solid"/>
                  <a:round/>
                </a:ln>
                <a:solidFill>
                  <a:srgbClr val="000000"/>
                </a:solidFill>
                <a:effectLst>
                  <a:outerShdw blurRad="41275" dist="20320" dir="1800000" algn="tl">
                    <a:srgbClr val="000000">
                      <a:alpha val="40000"/>
                    </a:srgbClr>
                  </a:outerShdw>
                </a:effectLst>
                <a:latin typeface="Calibri"/>
                <a:ea typeface="Calibri"/>
                <a:cs typeface="Times New Roman"/>
              </a:rPr>
              <a:t>Some revision      techniques: </a:t>
            </a:r>
            <a:endParaRPr lang="en-GB" sz="2600" dirty="0">
              <a:effectLst/>
              <a:latin typeface="Calibri"/>
              <a:ea typeface="Calibri"/>
              <a:cs typeface="Times New Roman"/>
            </a:endParaRPr>
          </a:p>
        </p:txBody>
      </p:sp>
    </p:spTree>
    <p:extLst>
      <p:ext uri="{BB962C8B-B14F-4D97-AF65-F5344CB8AC3E}">
        <p14:creationId xmlns:p14="http://schemas.microsoft.com/office/powerpoint/2010/main" val="240228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583515" y="3790130"/>
            <a:ext cx="3415759" cy="2647632"/>
          </a:xfrm>
          <a:prstGeom prst="rect">
            <a:avLst/>
          </a:prstGeom>
          <a:solidFill>
            <a:schemeClr val="accent1">
              <a:lumMod val="40000"/>
              <a:lumOff val="60000"/>
            </a:schemeClr>
          </a:solidFill>
          <a:ln w="15875">
            <a:solidFill>
              <a:srgbClr val="000000"/>
            </a:solidFill>
            <a:miter lim="800000"/>
            <a:headEnd/>
            <a:tailEnd/>
          </a:ln>
        </p:spPr>
        <p:txBody>
          <a:bodyPr rot="0" vert="horz" wrap="square" lIns="91440" tIns="45720" rIns="91440" bIns="45720" anchor="t" anchorCtr="0">
            <a:noAutofit/>
          </a:bodyPr>
          <a:lstStyle/>
          <a:p>
            <a:pPr>
              <a:spcAft>
                <a:spcPts val="0"/>
              </a:spcAft>
            </a:pPr>
            <a:r>
              <a:rPr lang="en-GB" sz="1400" b="1" dirty="0">
                <a:effectLst/>
                <a:latin typeface="Arial Rounded MT Bold" pitchFamily="34" charset="0"/>
                <a:ea typeface="Calibri"/>
                <a:cs typeface="Times New Roman"/>
              </a:rPr>
              <a:t>Flow charts or timelines</a:t>
            </a:r>
            <a:r>
              <a:rPr lang="en-GB" sz="1400" dirty="0">
                <a:effectLst/>
                <a:latin typeface="Arial Rounded MT Bold" pitchFamily="34" charset="0"/>
                <a:ea typeface="Calibri"/>
                <a:cs typeface="Times New Roman"/>
              </a:rPr>
              <a:t>: </a:t>
            </a:r>
          </a:p>
          <a:p>
            <a:pPr marL="342900" lvl="0" indent="-342900">
              <a:spcAft>
                <a:spcPts val="0"/>
              </a:spcAft>
              <a:buFont typeface="Symbol"/>
              <a:buChar char=""/>
            </a:pPr>
            <a:r>
              <a:rPr lang="en-GB" sz="1400" dirty="0">
                <a:latin typeface="Arial Rounded MT Bold" pitchFamily="34" charset="0"/>
                <a:ea typeface="Calibri"/>
                <a:cs typeface="Times New Roman"/>
              </a:rPr>
              <a:t>L</a:t>
            </a:r>
            <a:r>
              <a:rPr lang="en-GB" sz="1400" dirty="0">
                <a:effectLst/>
                <a:latin typeface="Arial Rounded MT Bold" pitchFamily="34" charset="0"/>
                <a:ea typeface="Calibri"/>
                <a:cs typeface="Times New Roman"/>
              </a:rPr>
              <a:t>arge pieces of paper (rolls of wall paper or pieces stuck together);</a:t>
            </a:r>
          </a:p>
          <a:p>
            <a:pPr marL="342900" lvl="0" indent="-342900">
              <a:spcAft>
                <a:spcPts val="0"/>
              </a:spcAft>
              <a:buFont typeface="Symbol"/>
              <a:buChar char=""/>
            </a:pPr>
            <a:r>
              <a:rPr lang="en-GB" sz="1400" dirty="0">
                <a:latin typeface="Arial Rounded MT Bold" pitchFamily="34" charset="0"/>
                <a:ea typeface="Calibri"/>
                <a:cs typeface="Times New Roman"/>
              </a:rPr>
              <a:t>K</a:t>
            </a:r>
            <a:r>
              <a:rPr lang="en-GB" sz="1400" dirty="0">
                <a:effectLst/>
                <a:latin typeface="Arial Rounded MT Bold" pitchFamily="34" charset="0"/>
                <a:ea typeface="Calibri"/>
                <a:cs typeface="Times New Roman"/>
              </a:rPr>
              <a:t>ey dates, ideas, processes or stages;</a:t>
            </a:r>
          </a:p>
          <a:p>
            <a:pPr marL="342900" lvl="0" indent="-342900">
              <a:spcAft>
                <a:spcPts val="0"/>
              </a:spcAft>
              <a:buFont typeface="Symbol"/>
              <a:buChar char=""/>
            </a:pPr>
            <a:r>
              <a:rPr lang="en-GB" sz="1400" dirty="0">
                <a:effectLst/>
                <a:latin typeface="Arial Rounded MT Bold" pitchFamily="34" charset="0"/>
                <a:ea typeface="Calibri"/>
                <a:cs typeface="Times New Roman"/>
              </a:rPr>
              <a:t>Add the information as you go along;</a:t>
            </a:r>
          </a:p>
          <a:p>
            <a:pPr marL="342900" lvl="0" indent="-342900">
              <a:spcAft>
                <a:spcPts val="0"/>
              </a:spcAft>
              <a:buFont typeface="Symbol"/>
              <a:buChar char=""/>
            </a:pPr>
            <a:r>
              <a:rPr lang="en-GB" sz="1400" dirty="0">
                <a:effectLst/>
                <a:latin typeface="Arial Rounded MT Bold" pitchFamily="34" charset="0"/>
                <a:ea typeface="Calibri"/>
                <a:cs typeface="Times New Roman"/>
              </a:rPr>
              <a:t>Use different coloured pens or highlighters;</a:t>
            </a:r>
          </a:p>
          <a:p>
            <a:pPr marL="342900" lvl="0" indent="-342900">
              <a:spcAft>
                <a:spcPts val="0"/>
              </a:spcAft>
              <a:buFont typeface="Symbol"/>
              <a:buChar char=""/>
            </a:pPr>
            <a:r>
              <a:rPr lang="en-GB" sz="1400" dirty="0">
                <a:effectLst/>
                <a:latin typeface="Arial Rounded MT Bold" pitchFamily="34" charset="0"/>
                <a:ea typeface="Calibri"/>
                <a:cs typeface="Times New Roman"/>
              </a:rPr>
              <a:t>Add images or diagrams.</a:t>
            </a:r>
          </a:p>
        </p:txBody>
      </p:sp>
      <p:pic>
        <p:nvPicPr>
          <p:cNvPr id="10" name="myimage" descr="Cartoon Exam Royalty Free Stock Image - Image: 22162286">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366922" y="4761625"/>
            <a:ext cx="2257696" cy="1805330"/>
          </a:xfrm>
          <a:prstGeom prst="rect">
            <a:avLst/>
          </a:prstGeom>
          <a:noFill/>
          <a:ln>
            <a:noFill/>
          </a:ln>
        </p:spPr>
      </p:pic>
      <p:pic>
        <p:nvPicPr>
          <p:cNvPr id="3074" name="Picture 2" descr="http://www.agilemodeling.com/images/models/flowChar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12723"/>
            <a:ext cx="4079750" cy="30952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3"/>
          <p:cNvSpPr txBox="1"/>
          <p:nvPr/>
        </p:nvSpPr>
        <p:spPr>
          <a:xfrm rot="1017937">
            <a:off x="6694405" y="372722"/>
            <a:ext cx="2232247" cy="1201929"/>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600" b="1" dirty="0">
                <a:ln w="6350" cap="flat" cmpd="sng" algn="ctr">
                  <a:solidFill>
                    <a:srgbClr val="000000"/>
                  </a:solidFill>
                  <a:prstDash val="solid"/>
                  <a:round/>
                </a:ln>
                <a:solidFill>
                  <a:srgbClr val="000000"/>
                </a:solidFill>
                <a:effectLst>
                  <a:outerShdw blurRad="41275" dist="20320" dir="1800000" algn="tl">
                    <a:srgbClr val="000000">
                      <a:alpha val="40000"/>
                    </a:srgbClr>
                  </a:outerShdw>
                </a:effectLst>
                <a:latin typeface="Calibri"/>
                <a:ea typeface="Calibri"/>
                <a:cs typeface="Times New Roman"/>
              </a:rPr>
              <a:t>Some revision      techniques: </a:t>
            </a:r>
            <a:endParaRPr lang="en-GB" sz="2600" dirty="0">
              <a:effectLst/>
              <a:latin typeface="Calibri"/>
              <a:ea typeface="Calibri"/>
              <a:cs typeface="Times New Roman"/>
            </a:endParaRPr>
          </a:p>
        </p:txBody>
      </p:sp>
      <p:sp>
        <p:nvSpPr>
          <p:cNvPr id="9" name="Text Box 10"/>
          <p:cNvSpPr txBox="1">
            <a:spLocks noChangeArrowheads="1"/>
          </p:cNvSpPr>
          <p:nvPr/>
        </p:nvSpPr>
        <p:spPr bwMode="auto">
          <a:xfrm>
            <a:off x="4794698" y="1869096"/>
            <a:ext cx="3535420" cy="2892529"/>
          </a:xfrm>
          <a:prstGeom prst="rect">
            <a:avLst/>
          </a:prstGeom>
          <a:solidFill>
            <a:schemeClr val="accent1">
              <a:lumMod val="60000"/>
              <a:lumOff val="40000"/>
            </a:schemeClr>
          </a:solidFill>
          <a:ln w="15875">
            <a:solidFill>
              <a:srgbClr val="000000"/>
            </a:solidFill>
            <a:miter lim="800000"/>
            <a:headEnd/>
            <a:tailEnd/>
          </a:ln>
        </p:spPr>
        <p:txBody>
          <a:bodyPr rot="0" vert="horz" wrap="square" lIns="91440" tIns="45720" rIns="91440" bIns="45720" anchor="t" anchorCtr="0">
            <a:noAutofit/>
          </a:bodyPr>
          <a:lstStyle/>
          <a:p>
            <a:pPr>
              <a:spcAft>
                <a:spcPts val="0"/>
              </a:spcAft>
            </a:pPr>
            <a:r>
              <a:rPr lang="en-GB" sz="1400" b="1" dirty="0">
                <a:effectLst/>
                <a:latin typeface="Arial Rounded MT Bold" pitchFamily="34" charset="0"/>
                <a:ea typeface="Calibri"/>
                <a:cs typeface="Times New Roman"/>
              </a:rPr>
              <a:t>Plenty or exam papers and questions:</a:t>
            </a:r>
            <a:endParaRPr lang="en-GB" sz="1400" dirty="0">
              <a:effectLst/>
              <a:latin typeface="Arial Rounded MT Bold" pitchFamily="34" charset="0"/>
              <a:ea typeface="Calibri"/>
              <a:cs typeface="Times New Roman"/>
            </a:endParaRPr>
          </a:p>
          <a:p>
            <a:pPr marL="285750" indent="-285750">
              <a:spcAft>
                <a:spcPts val="0"/>
              </a:spcAft>
              <a:buFont typeface="Wingdings 3" pitchFamily="18" charset="2"/>
              <a:buChar char="a"/>
            </a:pPr>
            <a:r>
              <a:rPr lang="en-GB" sz="1400" dirty="0">
                <a:effectLst/>
                <a:latin typeface="Arial Rounded MT Bold" pitchFamily="34" charset="0"/>
                <a:ea typeface="Calibri"/>
                <a:cs typeface="Times New Roman"/>
              </a:rPr>
              <a:t>Revise a topic and attempt an exam paper;</a:t>
            </a:r>
            <a:endParaRPr lang="en-GB" sz="1400" dirty="0">
              <a:latin typeface="Arial Rounded MT Bold" pitchFamily="34" charset="0"/>
              <a:ea typeface="Calibri"/>
              <a:cs typeface="Times New Roman"/>
            </a:endParaRPr>
          </a:p>
          <a:p>
            <a:pPr marL="285750" indent="-285750">
              <a:spcAft>
                <a:spcPts val="0"/>
              </a:spcAft>
              <a:buFont typeface="Wingdings 3" pitchFamily="18" charset="2"/>
              <a:buChar char="a"/>
            </a:pPr>
            <a:r>
              <a:rPr lang="en-GB" sz="1400" dirty="0">
                <a:effectLst/>
                <a:latin typeface="Arial Rounded MT Bold" pitchFamily="34" charset="0"/>
                <a:ea typeface="Calibri"/>
                <a:cs typeface="Times New Roman"/>
              </a:rPr>
              <a:t>Use the questions as headings </a:t>
            </a:r>
            <a:r>
              <a:rPr lang="en-GB" sz="1400" dirty="0">
                <a:latin typeface="Arial Rounded MT Bold" pitchFamily="34" charset="0"/>
                <a:ea typeface="Calibri"/>
                <a:cs typeface="Times New Roman"/>
              </a:rPr>
              <a:t> </a:t>
            </a:r>
            <a:r>
              <a:rPr lang="en-GB" sz="1400" dirty="0">
                <a:effectLst/>
                <a:latin typeface="Arial Rounded MT Bold" pitchFamily="34" charset="0"/>
                <a:ea typeface="Calibri"/>
                <a:cs typeface="Times New Roman"/>
              </a:rPr>
              <a:t>and subheadings for revision notes, mind maps and cards; </a:t>
            </a:r>
          </a:p>
          <a:p>
            <a:pPr marL="285750" indent="-285750">
              <a:spcAft>
                <a:spcPts val="0"/>
              </a:spcAft>
              <a:buFont typeface="Wingdings 3" pitchFamily="18" charset="2"/>
              <a:buChar char="a"/>
            </a:pPr>
            <a:r>
              <a:rPr lang="en-GB" sz="1400" dirty="0">
                <a:effectLst/>
                <a:latin typeface="Arial Rounded MT Bold" pitchFamily="34" charset="0"/>
                <a:ea typeface="Calibri"/>
                <a:cs typeface="Times New Roman"/>
              </a:rPr>
              <a:t>Get your head round the skills </a:t>
            </a:r>
            <a:r>
              <a:rPr lang="en-GB" sz="1400" dirty="0">
                <a:latin typeface="Arial Rounded MT Bold" pitchFamily="34" charset="0"/>
                <a:ea typeface="Calibri"/>
                <a:cs typeface="Times New Roman"/>
              </a:rPr>
              <a:t> </a:t>
            </a:r>
            <a:r>
              <a:rPr lang="en-GB" sz="1400" dirty="0">
                <a:effectLst/>
                <a:latin typeface="Arial Rounded MT Bold" pitchFamily="34" charset="0"/>
                <a:ea typeface="Calibri"/>
                <a:cs typeface="Times New Roman"/>
              </a:rPr>
              <a:t>needed for each question;</a:t>
            </a:r>
          </a:p>
          <a:p>
            <a:pPr marL="285750" indent="-285750">
              <a:spcAft>
                <a:spcPts val="0"/>
              </a:spcAft>
              <a:buFont typeface="Wingdings 3" pitchFamily="18" charset="2"/>
              <a:buChar char="a"/>
            </a:pPr>
            <a:r>
              <a:rPr lang="en-GB" sz="1400" dirty="0">
                <a:latin typeface="Arial Rounded MT Bold" pitchFamily="34" charset="0"/>
                <a:ea typeface="Calibri"/>
                <a:cs typeface="Times New Roman"/>
              </a:rPr>
              <a:t>R</a:t>
            </a:r>
            <a:r>
              <a:rPr lang="en-GB" sz="1400" dirty="0">
                <a:effectLst/>
                <a:latin typeface="Arial Rounded MT Bold" pitchFamily="34" charset="0"/>
                <a:ea typeface="Calibri"/>
                <a:cs typeface="Times New Roman"/>
              </a:rPr>
              <a:t>ecognise the question types;</a:t>
            </a:r>
          </a:p>
          <a:p>
            <a:pPr marL="285750" indent="-285750">
              <a:spcAft>
                <a:spcPts val="0"/>
              </a:spcAft>
              <a:buFont typeface="Wingdings 3" pitchFamily="18" charset="2"/>
              <a:buChar char="a"/>
            </a:pPr>
            <a:r>
              <a:rPr lang="en-GB" sz="1400" dirty="0">
                <a:effectLst/>
                <a:latin typeface="Arial Rounded MT Bold" pitchFamily="34" charset="0"/>
                <a:ea typeface="Calibri"/>
                <a:cs typeface="Times New Roman"/>
              </a:rPr>
              <a:t>Apply formulas you have learnt  (especially for science and maths);</a:t>
            </a:r>
          </a:p>
          <a:p>
            <a:pPr marL="285750" indent="-285750">
              <a:spcAft>
                <a:spcPts val="0"/>
              </a:spcAft>
              <a:buFont typeface="Wingdings 3" pitchFamily="18" charset="2"/>
              <a:buChar char="a"/>
            </a:pPr>
            <a:r>
              <a:rPr lang="en-GB" sz="1400" dirty="0">
                <a:effectLst/>
                <a:latin typeface="Arial Rounded MT Bold" pitchFamily="34" charset="0"/>
                <a:ea typeface="Calibri"/>
                <a:cs typeface="Times New Roman"/>
              </a:rPr>
              <a:t>Make a note of the question </a:t>
            </a:r>
            <a:r>
              <a:rPr lang="en-GB" sz="1400" dirty="0">
                <a:latin typeface="Arial Rounded MT Bold" pitchFamily="34" charset="0"/>
                <a:ea typeface="Calibri"/>
                <a:cs typeface="Times New Roman"/>
              </a:rPr>
              <a:t>  </a:t>
            </a:r>
            <a:r>
              <a:rPr lang="en-GB" sz="1400" dirty="0">
                <a:effectLst/>
                <a:latin typeface="Arial Rounded MT Bold" pitchFamily="34" charset="0"/>
                <a:ea typeface="Calibri"/>
                <a:cs typeface="Times New Roman"/>
              </a:rPr>
              <a:t>you have no idea about</a:t>
            </a:r>
            <a:r>
              <a:rPr lang="en-GB" sz="1400" dirty="0">
                <a:latin typeface="Arial Rounded MT Bold" pitchFamily="34" charset="0"/>
                <a:ea typeface="Calibri"/>
                <a:cs typeface="Times New Roman"/>
              </a:rPr>
              <a:t>. </a:t>
            </a:r>
            <a:endParaRPr lang="en-GB" sz="1400" dirty="0">
              <a:effectLst/>
              <a:latin typeface="Arial Rounded MT Bold" pitchFamily="34" charset="0"/>
              <a:ea typeface="Calibri"/>
              <a:cs typeface="Times New Roman"/>
            </a:endParaRPr>
          </a:p>
        </p:txBody>
      </p:sp>
    </p:spTree>
    <p:extLst>
      <p:ext uri="{BB962C8B-B14F-4D97-AF65-F5344CB8AC3E}">
        <p14:creationId xmlns:p14="http://schemas.microsoft.com/office/powerpoint/2010/main" val="30662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sparklebox.co.uk/2326-2330/_wp_generated/pp267d44ef_0f.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418" y="912920"/>
            <a:ext cx="4706617" cy="2260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2"/>
          <p:cNvSpPr txBox="1">
            <a:spLocks noChangeArrowheads="1"/>
          </p:cNvSpPr>
          <p:nvPr/>
        </p:nvSpPr>
        <p:spPr bwMode="auto">
          <a:xfrm>
            <a:off x="251520" y="260648"/>
            <a:ext cx="3672408" cy="3565003"/>
          </a:xfrm>
          <a:prstGeom prst="rect">
            <a:avLst/>
          </a:prstGeom>
          <a:solidFill>
            <a:schemeClr val="accent1">
              <a:lumMod val="40000"/>
              <a:lumOff val="60000"/>
            </a:schemeClr>
          </a:solidFill>
          <a:ln w="15875">
            <a:solidFill>
              <a:srgbClr val="000000"/>
            </a:solidFill>
            <a:miter lim="800000"/>
            <a:headEnd/>
            <a:tailEnd/>
          </a:ln>
        </p:spPr>
        <p:txBody>
          <a:bodyPr rot="0" vert="horz" wrap="square" lIns="91440" tIns="45720" rIns="91440" bIns="45720" anchor="t" anchorCtr="0">
            <a:noAutofit/>
          </a:bodyPr>
          <a:lstStyle/>
          <a:p>
            <a:pPr>
              <a:spcAft>
                <a:spcPts val="0"/>
              </a:spcAft>
            </a:pPr>
            <a:r>
              <a:rPr lang="en-GB" sz="1400" b="1" dirty="0">
                <a:effectLst/>
                <a:latin typeface="Arial Rounded MT Bold" pitchFamily="34" charset="0"/>
                <a:ea typeface="Calibri"/>
                <a:cs typeface="Times New Roman"/>
              </a:rPr>
              <a:t>Other techniques:</a:t>
            </a:r>
            <a:endParaRPr lang="en-GB" sz="1400" dirty="0">
              <a:effectLst/>
              <a:latin typeface="Arial Rounded MT Bold" pitchFamily="34" charset="0"/>
              <a:ea typeface="Calibri"/>
              <a:cs typeface="Times New Roman"/>
            </a:endParaRPr>
          </a:p>
          <a:p>
            <a:pPr marL="342900" lvl="0" indent="-342900">
              <a:spcAft>
                <a:spcPts val="0"/>
              </a:spcAft>
              <a:buFont typeface="Symbol"/>
              <a:buChar char=""/>
            </a:pPr>
            <a:r>
              <a:rPr lang="en-GB" sz="1400" dirty="0">
                <a:effectLst/>
                <a:latin typeface="Arial Rounded MT Bold" pitchFamily="34" charset="0"/>
                <a:ea typeface="Calibri"/>
                <a:cs typeface="Times New Roman"/>
              </a:rPr>
              <a:t>Songs; poems or raps!</a:t>
            </a:r>
          </a:p>
          <a:p>
            <a:pPr marL="342900" lvl="0" indent="-342900">
              <a:spcAft>
                <a:spcPts val="0"/>
              </a:spcAft>
              <a:buFont typeface="Symbol"/>
              <a:buChar char=""/>
            </a:pPr>
            <a:r>
              <a:rPr lang="en-GB" sz="1400" dirty="0">
                <a:effectLst/>
                <a:latin typeface="Arial Rounded MT Bold" pitchFamily="34" charset="0"/>
                <a:ea typeface="Calibri"/>
                <a:cs typeface="Times New Roman"/>
              </a:rPr>
              <a:t>Mnemonics (devices to help you remember numbers and words);</a:t>
            </a:r>
          </a:p>
          <a:p>
            <a:pPr marL="342900" lvl="0" indent="-342900">
              <a:spcAft>
                <a:spcPts val="0"/>
              </a:spcAft>
              <a:buFont typeface="Symbol"/>
              <a:buChar char=""/>
            </a:pPr>
            <a:r>
              <a:rPr lang="en-GB" sz="1400" dirty="0">
                <a:effectLst/>
                <a:latin typeface="Arial Rounded MT Bold" pitchFamily="34" charset="0"/>
                <a:ea typeface="Calibri"/>
                <a:cs typeface="Times New Roman"/>
              </a:rPr>
              <a:t>Quizzes;</a:t>
            </a:r>
          </a:p>
          <a:p>
            <a:pPr marL="342900" lvl="0" indent="-342900">
              <a:spcAft>
                <a:spcPts val="0"/>
              </a:spcAft>
              <a:buFont typeface="Symbol"/>
              <a:buChar char=""/>
            </a:pPr>
            <a:r>
              <a:rPr lang="en-GB" sz="1400" dirty="0">
                <a:effectLst/>
                <a:latin typeface="Arial Rounded MT Bold" pitchFamily="34" charset="0"/>
                <a:ea typeface="Calibri"/>
                <a:cs typeface="Times New Roman"/>
              </a:rPr>
              <a:t>Question and answers;</a:t>
            </a:r>
          </a:p>
          <a:p>
            <a:pPr marL="342900" lvl="0" indent="-342900">
              <a:spcAft>
                <a:spcPts val="0"/>
              </a:spcAft>
              <a:buFont typeface="Symbol"/>
              <a:buChar char=""/>
            </a:pPr>
            <a:r>
              <a:rPr lang="en-GB" sz="1400" dirty="0">
                <a:effectLst/>
                <a:latin typeface="Arial Rounded MT Bold" pitchFamily="34" charset="0"/>
                <a:ea typeface="Calibri"/>
                <a:cs typeface="Times New Roman"/>
              </a:rPr>
              <a:t>Read, cover, up, say, write, check;</a:t>
            </a:r>
          </a:p>
          <a:p>
            <a:pPr marL="342900" lvl="0" indent="-342900">
              <a:spcAft>
                <a:spcPts val="0"/>
              </a:spcAft>
              <a:buFont typeface="Symbol"/>
              <a:buChar char=""/>
            </a:pPr>
            <a:r>
              <a:rPr lang="en-GB" sz="1400" dirty="0">
                <a:effectLst/>
                <a:latin typeface="Arial Rounded MT Bold" pitchFamily="34" charset="0"/>
                <a:ea typeface="Calibri"/>
                <a:cs typeface="Times New Roman"/>
              </a:rPr>
              <a:t>Role play;</a:t>
            </a:r>
          </a:p>
          <a:p>
            <a:pPr marL="342900" lvl="0" indent="-342900">
              <a:spcAft>
                <a:spcPts val="0"/>
              </a:spcAft>
              <a:buFont typeface="Symbol"/>
              <a:buChar char=""/>
            </a:pPr>
            <a:r>
              <a:rPr lang="en-GB" sz="1400" dirty="0">
                <a:effectLst/>
                <a:latin typeface="Arial Rounded MT Bold" pitchFamily="34" charset="0"/>
                <a:ea typeface="Calibri"/>
                <a:cs typeface="Times New Roman"/>
              </a:rPr>
              <a:t>Teach somebody else;</a:t>
            </a:r>
          </a:p>
          <a:p>
            <a:pPr marL="342900" lvl="0" indent="-342900">
              <a:spcAft>
                <a:spcPts val="0"/>
              </a:spcAft>
              <a:buFont typeface="Symbol"/>
              <a:buChar char=""/>
            </a:pPr>
            <a:r>
              <a:rPr lang="en-GB" sz="1400" dirty="0">
                <a:effectLst/>
                <a:latin typeface="Arial Rounded MT Bold" pitchFamily="34" charset="0"/>
                <a:ea typeface="Calibri"/>
                <a:cs typeface="Times New Roman"/>
              </a:rPr>
              <a:t>Read, summarise (write), record (speak) on recording devise and play back (listen). </a:t>
            </a:r>
          </a:p>
          <a:p>
            <a:pPr marL="342900" lvl="0" indent="-342900">
              <a:spcAft>
                <a:spcPts val="0"/>
              </a:spcAft>
              <a:buFont typeface="Symbol"/>
              <a:buChar char=""/>
            </a:pPr>
            <a:r>
              <a:rPr lang="en-GB" sz="1400" dirty="0">
                <a:effectLst/>
                <a:latin typeface="Arial Rounded MT Bold" pitchFamily="34" charset="0"/>
                <a:ea typeface="Calibri"/>
                <a:cs typeface="Times New Roman"/>
              </a:rPr>
              <a:t>Colour code text picking out different points each time;</a:t>
            </a:r>
          </a:p>
          <a:p>
            <a:pPr marL="342900" lvl="0" indent="-342900">
              <a:spcAft>
                <a:spcPts val="0"/>
              </a:spcAft>
              <a:buFont typeface="Symbol"/>
              <a:buChar char=""/>
            </a:pPr>
            <a:r>
              <a:rPr lang="en-GB" sz="1400" dirty="0">
                <a:effectLst/>
                <a:latin typeface="Arial Rounded MT Bold" pitchFamily="34" charset="0"/>
                <a:ea typeface="Calibri"/>
                <a:cs typeface="Times New Roman"/>
              </a:rPr>
              <a:t>Create Venn diagrams or diamond 9 shapes.</a:t>
            </a:r>
          </a:p>
          <a:p>
            <a:pPr>
              <a:lnSpc>
                <a:spcPct val="115000"/>
              </a:lnSpc>
              <a:spcAft>
                <a:spcPts val="1000"/>
              </a:spcAft>
            </a:pPr>
            <a:r>
              <a:rPr lang="en-GB" sz="1400" dirty="0">
                <a:effectLst/>
                <a:latin typeface="Arial Rounded MT Bold" pitchFamily="34" charset="0"/>
                <a:ea typeface="Calibri"/>
                <a:cs typeface="Times New Roman"/>
              </a:rPr>
              <a:t> </a:t>
            </a:r>
          </a:p>
        </p:txBody>
      </p:sp>
      <p:pic>
        <p:nvPicPr>
          <p:cNvPr id="4102" name="Picture 6" descr="http://3.bp.blogspot.com/-w-0xOpKuaJ4/UHoLuSqIqqI/AAAAAAAAJUY/n3qunxHpz34/s1600/Venn_diagram.jpe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017" y="4653136"/>
            <a:ext cx="2345702" cy="201720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redbridgerenet.co.uk/agreedsyllabus/diamond.gif">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4498" y="3901252"/>
            <a:ext cx="2706015" cy="26991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3"/>
          <p:cNvSpPr txBox="1"/>
          <p:nvPr/>
        </p:nvSpPr>
        <p:spPr>
          <a:xfrm rot="296904">
            <a:off x="4399451" y="201977"/>
            <a:ext cx="4578464" cy="5931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600" b="1" dirty="0">
                <a:ln w="6350" cap="flat" cmpd="sng" algn="ctr">
                  <a:solidFill>
                    <a:srgbClr val="000000"/>
                  </a:solidFill>
                  <a:prstDash val="solid"/>
                  <a:round/>
                </a:ln>
                <a:solidFill>
                  <a:srgbClr val="000000"/>
                </a:solidFill>
                <a:effectLst>
                  <a:outerShdw blurRad="41275" dist="20320" dir="1800000" algn="tl">
                    <a:srgbClr val="000000">
                      <a:alpha val="40000"/>
                    </a:srgbClr>
                  </a:outerShdw>
                </a:effectLst>
                <a:latin typeface="Calibri"/>
                <a:ea typeface="Calibri"/>
                <a:cs typeface="Times New Roman"/>
              </a:rPr>
              <a:t>Some revision  techniques: </a:t>
            </a:r>
            <a:endParaRPr lang="en-GB" sz="2600" dirty="0">
              <a:effectLst/>
              <a:latin typeface="Calibri"/>
              <a:ea typeface="Calibri"/>
              <a:cs typeface="Times New Roman"/>
            </a:endParaRPr>
          </a:p>
        </p:txBody>
      </p:sp>
      <p:sp>
        <p:nvSpPr>
          <p:cNvPr id="5" name="Text Box 11"/>
          <p:cNvSpPr txBox="1">
            <a:spLocks noChangeArrowheads="1"/>
          </p:cNvSpPr>
          <p:nvPr/>
        </p:nvSpPr>
        <p:spPr bwMode="auto">
          <a:xfrm>
            <a:off x="5148064" y="2996952"/>
            <a:ext cx="3594100" cy="3603447"/>
          </a:xfrm>
          <a:prstGeom prst="rect">
            <a:avLst/>
          </a:prstGeom>
          <a:solidFill>
            <a:schemeClr val="accent1">
              <a:lumMod val="60000"/>
              <a:lumOff val="40000"/>
            </a:schemeClr>
          </a:solidFill>
          <a:ln w="15875">
            <a:solidFill>
              <a:srgbClr val="000000"/>
            </a:solidFill>
            <a:miter lim="800000"/>
            <a:headEnd/>
            <a:tailEnd/>
          </a:ln>
        </p:spPr>
        <p:txBody>
          <a:bodyPr rot="0" vert="horz" wrap="square" lIns="91440" tIns="45720" rIns="91440" bIns="45720" anchor="t" anchorCtr="0">
            <a:noAutofit/>
          </a:bodyPr>
          <a:lstStyle/>
          <a:p>
            <a:pPr>
              <a:spcAft>
                <a:spcPts val="0"/>
              </a:spcAft>
            </a:pPr>
            <a:r>
              <a:rPr lang="en-GB" sz="1400" b="1" dirty="0">
                <a:effectLst/>
                <a:latin typeface="Arial Rounded MT Bold" pitchFamily="34" charset="0"/>
                <a:ea typeface="Calibri"/>
                <a:cs typeface="Times New Roman"/>
              </a:rPr>
              <a:t>Other resources:</a:t>
            </a:r>
            <a:endParaRPr lang="en-GB" sz="1400" dirty="0">
              <a:effectLst/>
              <a:latin typeface="Arial Rounded MT Bold" pitchFamily="34" charset="0"/>
              <a:ea typeface="Calibri"/>
              <a:cs typeface="Times New Roman"/>
            </a:endParaRPr>
          </a:p>
          <a:p>
            <a:pPr marL="285750" indent="-285750">
              <a:spcAft>
                <a:spcPts val="0"/>
              </a:spcAft>
              <a:buFont typeface="Arial" pitchFamily="34" charset="0"/>
              <a:buChar char="•"/>
            </a:pPr>
            <a:r>
              <a:rPr lang="en-GB" sz="1400" dirty="0">
                <a:effectLst/>
                <a:latin typeface="Arial Rounded MT Bold" pitchFamily="34" charset="0"/>
                <a:ea typeface="Calibri"/>
                <a:cs typeface="Times New Roman"/>
              </a:rPr>
              <a:t>If you have worked throughout the course of your GCSEs your folder/exercise book and any textbook your teacher recommends should be more than enough to revise and get top marks.  You can however also use additional resources:</a:t>
            </a:r>
          </a:p>
          <a:p>
            <a:pPr marL="285750" indent="-285750">
              <a:spcAft>
                <a:spcPts val="0"/>
              </a:spcAft>
              <a:buFont typeface="Arial" pitchFamily="34" charset="0"/>
              <a:buChar char="•"/>
            </a:pPr>
            <a:r>
              <a:rPr lang="en-GB" sz="1400" b="1" dirty="0">
                <a:effectLst/>
                <a:latin typeface="Arial Rounded MT Bold" pitchFamily="34" charset="0"/>
                <a:ea typeface="Calibri"/>
                <a:cs typeface="Times New Roman"/>
              </a:rPr>
              <a:t>Getrevising.co.uk</a:t>
            </a:r>
            <a:r>
              <a:rPr lang="en-GB" sz="1400" dirty="0">
                <a:effectLst/>
                <a:latin typeface="Arial Rounded MT Bold" pitchFamily="34" charset="0"/>
                <a:ea typeface="Calibri"/>
                <a:cs typeface="Times New Roman"/>
              </a:rPr>
              <a:t> (you can make flashcards and revision notes and it tests you interactively);</a:t>
            </a:r>
          </a:p>
          <a:p>
            <a:pPr marL="285750" indent="-285750">
              <a:spcAft>
                <a:spcPts val="0"/>
              </a:spcAft>
              <a:buFont typeface="Arial" pitchFamily="34" charset="0"/>
              <a:buChar char="•"/>
            </a:pPr>
            <a:r>
              <a:rPr lang="en-GB" sz="1400" b="1" dirty="0">
                <a:effectLst/>
                <a:latin typeface="Arial Rounded MT Bold" pitchFamily="34" charset="0"/>
                <a:ea typeface="Calibri"/>
                <a:cs typeface="Times New Roman"/>
              </a:rPr>
              <a:t>U2learn.com</a:t>
            </a:r>
            <a:r>
              <a:rPr lang="en-GB" sz="1400" dirty="0">
                <a:effectLst/>
                <a:latin typeface="Arial Rounded MT Bold" pitchFamily="34" charset="0"/>
                <a:ea typeface="Calibri"/>
                <a:cs typeface="Times New Roman"/>
              </a:rPr>
              <a:t> (gives you links to all the key subject based websites that have handy revision material, like GCSE bite size).  </a:t>
            </a:r>
          </a:p>
        </p:txBody>
      </p:sp>
    </p:spTree>
    <p:extLst>
      <p:ext uri="{BB962C8B-B14F-4D97-AF65-F5344CB8AC3E}">
        <p14:creationId xmlns:p14="http://schemas.microsoft.com/office/powerpoint/2010/main" val="327382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11150" y="158750"/>
            <a:ext cx="4332858" cy="1614066"/>
          </a:xfrm>
          <a:prstGeom prst="rect">
            <a:avLst/>
          </a:prstGeom>
          <a:solidFill>
            <a:schemeClr val="accent1">
              <a:lumMod val="40000"/>
              <a:lumOff val="60000"/>
            </a:schemeClr>
          </a:solidFill>
          <a:ln w="15875">
            <a:solidFill>
              <a:srgbClr val="000000"/>
            </a:solidFill>
            <a:miter lim="800000"/>
            <a:headEnd/>
            <a:tailEnd/>
          </a:ln>
        </p:spPr>
        <p:txBody>
          <a:bodyPr rot="0" vert="horz" wrap="square" lIns="91440" tIns="45720" rIns="91440" bIns="45720" anchor="t" anchorCtr="0">
            <a:noAutofit/>
          </a:bodyPr>
          <a:lstStyle/>
          <a:p>
            <a:pPr indent="226695">
              <a:spcAft>
                <a:spcPts val="0"/>
              </a:spcAft>
            </a:pPr>
            <a:r>
              <a:rPr lang="en-GB" sz="1400" b="1" dirty="0">
                <a:effectLst/>
                <a:latin typeface="Arial Rounded MT Bold" pitchFamily="34" charset="0"/>
                <a:ea typeface="Calibri"/>
                <a:cs typeface="Times New Roman"/>
              </a:rPr>
              <a:t>Avoid all distractions:</a:t>
            </a:r>
            <a:r>
              <a:rPr lang="en-GB" sz="1400" dirty="0">
                <a:effectLst/>
                <a:latin typeface="Arial Rounded MT Bold" pitchFamily="34" charset="0"/>
                <a:ea typeface="Calibri"/>
                <a:cs typeface="Times New Roman"/>
              </a:rPr>
              <a:t>. </a:t>
            </a:r>
          </a:p>
          <a:p>
            <a:pPr marL="285750" indent="-285750">
              <a:spcAft>
                <a:spcPts val="0"/>
              </a:spcAft>
              <a:buFont typeface="Wingdings" pitchFamily="2" charset="2"/>
              <a:buChar char="ð"/>
            </a:pPr>
            <a:r>
              <a:rPr lang="en-GB" sz="1400" dirty="0">
                <a:effectLst/>
                <a:latin typeface="Arial Rounded MT Bold" pitchFamily="34" charset="0"/>
                <a:ea typeface="Calibri"/>
                <a:cs typeface="Times New Roman"/>
              </a:rPr>
              <a:t>Be honest and strict with yourself</a:t>
            </a:r>
            <a:r>
              <a:rPr lang="en-GB" sz="1400" dirty="0">
                <a:latin typeface="Arial Rounded MT Bold" pitchFamily="34" charset="0"/>
                <a:ea typeface="Calibri"/>
                <a:cs typeface="Times New Roman"/>
              </a:rPr>
              <a:t>;</a:t>
            </a:r>
            <a:endParaRPr lang="en-GB" sz="1400" dirty="0">
              <a:effectLst/>
              <a:latin typeface="Arial Rounded MT Bold" pitchFamily="34" charset="0"/>
              <a:ea typeface="Calibri"/>
              <a:cs typeface="Times New Roman"/>
            </a:endParaRPr>
          </a:p>
          <a:p>
            <a:pPr marL="285750" indent="-285750">
              <a:spcAft>
                <a:spcPts val="0"/>
              </a:spcAft>
              <a:buFont typeface="Wingdings" pitchFamily="2" charset="2"/>
              <a:buChar char="ð"/>
            </a:pPr>
            <a:r>
              <a:rPr lang="en-GB" sz="1400" dirty="0">
                <a:effectLst/>
                <a:latin typeface="Arial Rounded MT Bold" pitchFamily="34" charset="0"/>
                <a:ea typeface="Calibri"/>
                <a:cs typeface="Times New Roman"/>
              </a:rPr>
              <a:t>Keep your TV, computer, laptop, </a:t>
            </a:r>
            <a:r>
              <a:rPr lang="en-GB" sz="1400" dirty="0" err="1">
                <a:effectLst/>
                <a:latin typeface="Arial Rounded MT Bold" pitchFamily="34" charset="0"/>
                <a:ea typeface="Calibri"/>
                <a:cs typeface="Times New Roman"/>
              </a:rPr>
              <a:t>ipad</a:t>
            </a:r>
            <a:r>
              <a:rPr lang="en-GB" sz="1400" dirty="0">
                <a:effectLst/>
                <a:latin typeface="Arial Rounded MT Bold" pitchFamily="34" charset="0"/>
                <a:ea typeface="Calibri"/>
                <a:cs typeface="Times New Roman"/>
              </a:rPr>
              <a:t>, phone, kindle, Facebook, twitter and any games </a:t>
            </a:r>
            <a:r>
              <a:rPr lang="en-GB" sz="1400" b="1" dirty="0">
                <a:effectLst/>
                <a:latin typeface="Arial Rounded MT Bold" pitchFamily="34" charset="0"/>
                <a:ea typeface="Calibri"/>
                <a:cs typeface="Times New Roman"/>
              </a:rPr>
              <a:t>away </a:t>
            </a:r>
          </a:p>
          <a:p>
            <a:pPr marL="285750" indent="-285750">
              <a:spcAft>
                <a:spcPts val="0"/>
              </a:spcAft>
              <a:buFont typeface="Wingdings" pitchFamily="2" charset="2"/>
              <a:buChar char="ð"/>
            </a:pPr>
            <a:r>
              <a:rPr lang="en-GB" sz="1400" dirty="0">
                <a:effectLst/>
                <a:latin typeface="Arial Rounded MT Bold" pitchFamily="34" charset="0"/>
                <a:ea typeface="Calibri"/>
                <a:cs typeface="Times New Roman"/>
              </a:rPr>
              <a:t>If </a:t>
            </a:r>
            <a:r>
              <a:rPr lang="en-GB" sz="1400" b="1" dirty="0">
                <a:effectLst/>
                <a:latin typeface="Arial Rounded MT Bold" pitchFamily="34" charset="0"/>
                <a:ea typeface="Calibri"/>
                <a:cs typeface="Times New Roman"/>
              </a:rPr>
              <a:t>music </a:t>
            </a:r>
            <a:r>
              <a:rPr lang="en-GB" sz="1400" dirty="0">
                <a:effectLst/>
                <a:latin typeface="Arial Rounded MT Bold" pitchFamily="34" charset="0"/>
                <a:ea typeface="Calibri"/>
                <a:cs typeface="Times New Roman"/>
              </a:rPr>
              <a:t>becomes a distraction, get rid of it.  </a:t>
            </a:r>
          </a:p>
          <a:p>
            <a:pPr marL="285750" indent="-285750">
              <a:spcAft>
                <a:spcPts val="0"/>
              </a:spcAft>
              <a:buFont typeface="Wingdings" pitchFamily="2" charset="2"/>
              <a:buChar char="ð"/>
            </a:pPr>
            <a:r>
              <a:rPr lang="en-GB" sz="1400" dirty="0">
                <a:effectLst/>
                <a:latin typeface="Arial Rounded MT Bold" pitchFamily="34" charset="0"/>
                <a:ea typeface="Calibri"/>
                <a:cs typeface="Times New Roman"/>
              </a:rPr>
              <a:t>Do not waste time or delay starting.</a:t>
            </a:r>
          </a:p>
          <a:p>
            <a:pPr>
              <a:spcAft>
                <a:spcPts val="0"/>
              </a:spcAft>
            </a:pPr>
            <a:endParaRPr lang="en-GB" sz="1400" dirty="0">
              <a:effectLst/>
              <a:latin typeface="Arial Rounded MT Bold" pitchFamily="34" charset="0"/>
              <a:ea typeface="Calibri"/>
              <a:cs typeface="Times New Roman"/>
            </a:endParaRPr>
          </a:p>
        </p:txBody>
      </p:sp>
      <p:sp>
        <p:nvSpPr>
          <p:cNvPr id="5" name="Text Box 4"/>
          <p:cNvSpPr txBox="1"/>
          <p:nvPr/>
        </p:nvSpPr>
        <p:spPr>
          <a:xfrm>
            <a:off x="311150" y="3138054"/>
            <a:ext cx="2743200" cy="1659097"/>
          </a:xfrm>
          <a:prstGeom prst="rect">
            <a:avLst/>
          </a:prstGeom>
          <a:solidFill>
            <a:schemeClr val="accent1">
              <a:lumMod val="40000"/>
              <a:lumOff val="60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226695">
              <a:spcAft>
                <a:spcPts val="0"/>
              </a:spcAft>
            </a:pPr>
            <a:r>
              <a:rPr lang="en-GB" sz="1400" b="1" dirty="0">
                <a:effectLst/>
                <a:latin typeface="Arial Rounded MT Bold" pitchFamily="34" charset="0"/>
                <a:ea typeface="Calibri"/>
                <a:cs typeface="Times New Roman"/>
              </a:rPr>
              <a:t>Sleep well:  </a:t>
            </a:r>
            <a:endParaRPr lang="en-GB" sz="1400" dirty="0">
              <a:effectLst/>
              <a:latin typeface="Arial Rounded MT Bold" pitchFamily="34" charset="0"/>
              <a:ea typeface="Calibri"/>
              <a:cs typeface="Times New Roman"/>
            </a:endParaRPr>
          </a:p>
          <a:p>
            <a:pPr marL="342900" lvl="0" indent="-342900">
              <a:spcAft>
                <a:spcPts val="0"/>
              </a:spcAft>
              <a:buFont typeface="Wingdings 3"/>
              <a:buChar char=""/>
            </a:pPr>
            <a:r>
              <a:rPr lang="en-GB" sz="1400" dirty="0">
                <a:effectLst/>
                <a:latin typeface="Arial Rounded MT Bold" pitchFamily="34" charset="0"/>
                <a:ea typeface="Calibri"/>
                <a:cs typeface="Times New Roman"/>
              </a:rPr>
              <a:t>Do not work into the early hours of the morning</a:t>
            </a:r>
          </a:p>
          <a:p>
            <a:pPr marL="342900" lvl="0" indent="-342900">
              <a:spcAft>
                <a:spcPts val="0"/>
              </a:spcAft>
              <a:buFont typeface="Wingdings 3"/>
              <a:buChar char=""/>
            </a:pPr>
            <a:r>
              <a:rPr lang="en-GB" sz="1400" dirty="0">
                <a:effectLst/>
                <a:latin typeface="Arial Rounded MT Bold" pitchFamily="34" charset="0"/>
                <a:ea typeface="Calibri"/>
                <a:cs typeface="Times New Roman"/>
              </a:rPr>
              <a:t>give yourself a break between finishing revision and going to bed.  </a:t>
            </a:r>
          </a:p>
        </p:txBody>
      </p:sp>
      <p:sp>
        <p:nvSpPr>
          <p:cNvPr id="6" name="Text Box 5"/>
          <p:cNvSpPr txBox="1"/>
          <p:nvPr/>
        </p:nvSpPr>
        <p:spPr>
          <a:xfrm>
            <a:off x="3704463" y="4941167"/>
            <a:ext cx="5191887" cy="1605697"/>
          </a:xfrm>
          <a:prstGeom prst="rect">
            <a:avLst/>
          </a:prstGeom>
          <a:solidFill>
            <a:schemeClr val="accent1">
              <a:lumMod val="60000"/>
              <a:lumOff val="40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26695">
              <a:spcAft>
                <a:spcPts val="0"/>
              </a:spcAft>
            </a:pPr>
            <a:r>
              <a:rPr lang="en-GB" sz="1400" b="1" dirty="0">
                <a:effectLst/>
                <a:latin typeface="Arial Rounded MT Bold" pitchFamily="34" charset="0"/>
                <a:ea typeface="Calibri"/>
                <a:cs typeface="Times New Roman"/>
              </a:rPr>
              <a:t>Tell your parents/family or who you live with when you are revising:</a:t>
            </a:r>
            <a:endParaRPr lang="en-GB" sz="1400" dirty="0">
              <a:effectLst/>
              <a:latin typeface="Arial Rounded MT Bold" pitchFamily="34" charset="0"/>
              <a:ea typeface="Calibri"/>
              <a:cs typeface="Times New Roman"/>
            </a:endParaRPr>
          </a:p>
          <a:p>
            <a:pPr marL="342900" lvl="0" indent="-342900">
              <a:spcAft>
                <a:spcPts val="0"/>
              </a:spcAft>
              <a:buFont typeface="Wingdings 3"/>
              <a:buChar char=""/>
            </a:pPr>
            <a:r>
              <a:rPr lang="en-GB" sz="1400" dirty="0">
                <a:effectLst/>
                <a:latin typeface="Arial Rounded MT Bold" pitchFamily="34" charset="0"/>
                <a:ea typeface="Calibri"/>
                <a:cs typeface="Times New Roman"/>
              </a:rPr>
              <a:t>They can help </a:t>
            </a:r>
            <a:r>
              <a:rPr lang="en-GB" sz="1400" b="1" dirty="0">
                <a:effectLst/>
                <a:latin typeface="Arial Rounded MT Bold" pitchFamily="34" charset="0"/>
                <a:ea typeface="Calibri"/>
                <a:cs typeface="Times New Roman"/>
              </a:rPr>
              <a:t>by keeping distractions away from you</a:t>
            </a:r>
            <a:r>
              <a:rPr lang="en-GB" sz="1400" dirty="0">
                <a:effectLst/>
                <a:latin typeface="Arial Rounded MT Bold" pitchFamily="34" charset="0"/>
                <a:ea typeface="Calibri"/>
                <a:cs typeface="Times New Roman"/>
              </a:rPr>
              <a:t> including themselves, brothers, sisters, friends and pets and keeping the house quiet.</a:t>
            </a:r>
          </a:p>
          <a:p>
            <a:pPr marL="342900" lvl="0" indent="-342900">
              <a:spcAft>
                <a:spcPts val="0"/>
              </a:spcAft>
              <a:buFont typeface="Wingdings 3"/>
              <a:buChar char=""/>
            </a:pPr>
            <a:r>
              <a:rPr lang="en-GB" sz="1400" dirty="0">
                <a:effectLst/>
                <a:latin typeface="Arial Rounded MT Bold" pitchFamily="34" charset="0"/>
                <a:ea typeface="Calibri"/>
                <a:cs typeface="Times New Roman"/>
              </a:rPr>
              <a:t>They can help and support you by </a:t>
            </a:r>
            <a:r>
              <a:rPr lang="en-GB" sz="1400" b="1" dirty="0">
                <a:effectLst/>
                <a:latin typeface="Arial Rounded MT Bold" pitchFamily="34" charset="0"/>
                <a:ea typeface="Calibri"/>
                <a:cs typeface="Times New Roman"/>
              </a:rPr>
              <a:t>testing you and keeping you on track if you lose focus</a:t>
            </a:r>
            <a:r>
              <a:rPr lang="en-GB" sz="1400" dirty="0">
                <a:effectLst/>
                <a:latin typeface="Arial Rounded MT Bold" pitchFamily="34" charset="0"/>
                <a:ea typeface="Calibri"/>
                <a:cs typeface="Times New Roman"/>
              </a:rPr>
              <a:t>. </a:t>
            </a:r>
          </a:p>
        </p:txBody>
      </p:sp>
      <p:sp>
        <p:nvSpPr>
          <p:cNvPr id="7" name="Text Box 6"/>
          <p:cNvSpPr txBox="1"/>
          <p:nvPr/>
        </p:nvSpPr>
        <p:spPr>
          <a:xfrm>
            <a:off x="4932040" y="158750"/>
            <a:ext cx="3964310" cy="1614066"/>
          </a:xfrm>
          <a:prstGeom prst="rect">
            <a:avLst/>
          </a:prstGeom>
          <a:solidFill>
            <a:schemeClr val="accent1">
              <a:lumMod val="60000"/>
              <a:lumOff val="40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spcAft>
                <a:spcPts val="0"/>
              </a:spcAft>
              <a:buFont typeface="Wingdings 3"/>
              <a:buChar char=""/>
            </a:pPr>
            <a:r>
              <a:rPr lang="en-GB" sz="1400" dirty="0">
                <a:effectLst/>
                <a:latin typeface="Arial Rounded MT Bold" pitchFamily="34" charset="0"/>
                <a:ea typeface="Calibri"/>
                <a:cs typeface="Times New Roman"/>
              </a:rPr>
              <a:t>Clear space to store folders, textbooks and revision.  </a:t>
            </a:r>
          </a:p>
          <a:p>
            <a:pPr marL="342900" lvl="0" indent="-342900">
              <a:spcAft>
                <a:spcPts val="0"/>
              </a:spcAft>
              <a:buFont typeface="Wingdings 3"/>
              <a:buChar char=""/>
            </a:pPr>
            <a:r>
              <a:rPr lang="en-GB" sz="1400" dirty="0">
                <a:effectLst/>
                <a:latin typeface="Arial Rounded MT Bold" pitchFamily="34" charset="0"/>
                <a:ea typeface="Calibri"/>
                <a:cs typeface="Times New Roman"/>
              </a:rPr>
              <a:t>It is going to be around for a while so make space for it somewhere in your house.  Make sure you tell parents what it is and where it is so they do not move it or throw it out! </a:t>
            </a:r>
          </a:p>
        </p:txBody>
      </p:sp>
      <p:sp>
        <p:nvSpPr>
          <p:cNvPr id="8" name="Text Box 7"/>
          <p:cNvSpPr txBox="1"/>
          <p:nvPr/>
        </p:nvSpPr>
        <p:spPr>
          <a:xfrm>
            <a:off x="5796136" y="1913349"/>
            <a:ext cx="3100213" cy="1201882"/>
          </a:xfrm>
          <a:prstGeom prst="rect">
            <a:avLst/>
          </a:prstGeom>
          <a:solidFill>
            <a:schemeClr val="accent1">
              <a:lumMod val="40000"/>
              <a:lumOff val="60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dirty="0">
                <a:effectLst/>
                <a:latin typeface="Arial Rounded MT Bold" pitchFamily="34" charset="0"/>
                <a:ea typeface="Calibri"/>
                <a:cs typeface="Times New Roman"/>
              </a:rPr>
              <a:t>You will need a </a:t>
            </a:r>
            <a:r>
              <a:rPr lang="en-GB" sz="1400" b="1" dirty="0">
                <a:effectLst/>
                <a:latin typeface="Arial Rounded MT Bold" pitchFamily="34" charset="0"/>
                <a:ea typeface="Calibri"/>
                <a:cs typeface="Times New Roman"/>
              </a:rPr>
              <a:t>desk or a table</a:t>
            </a:r>
            <a:r>
              <a:rPr lang="en-GB" sz="1400" dirty="0">
                <a:effectLst/>
                <a:latin typeface="Arial Rounded MT Bold" pitchFamily="34" charset="0"/>
                <a:ea typeface="Calibri"/>
                <a:cs typeface="Times New Roman"/>
              </a:rPr>
              <a:t> that is not cluttered so you can spread things out on.  You might want to leave things out for the next session.  </a:t>
            </a:r>
          </a:p>
          <a:p>
            <a:pPr>
              <a:spcAft>
                <a:spcPts val="0"/>
              </a:spcAft>
            </a:pPr>
            <a:r>
              <a:rPr lang="en-GB" sz="1400" dirty="0">
                <a:effectLst/>
                <a:latin typeface="Arial Rounded MT Bold" pitchFamily="34" charset="0"/>
                <a:ea typeface="Calibri"/>
                <a:cs typeface="Times New Roman"/>
              </a:rPr>
              <a:t> </a:t>
            </a:r>
          </a:p>
        </p:txBody>
      </p:sp>
      <p:sp>
        <p:nvSpPr>
          <p:cNvPr id="9" name="Text Box 8"/>
          <p:cNvSpPr txBox="1"/>
          <p:nvPr/>
        </p:nvSpPr>
        <p:spPr>
          <a:xfrm>
            <a:off x="311150" y="4941168"/>
            <a:ext cx="3180730" cy="1611573"/>
          </a:xfrm>
          <a:prstGeom prst="rect">
            <a:avLst/>
          </a:prstGeom>
          <a:solidFill>
            <a:schemeClr val="accent1">
              <a:lumMod val="40000"/>
              <a:lumOff val="60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b="1" dirty="0">
                <a:effectLst/>
                <a:latin typeface="Arial Rounded MT Bold" pitchFamily="34" charset="0"/>
                <a:ea typeface="Calibri"/>
                <a:cs typeface="Times New Roman"/>
              </a:rPr>
              <a:t>Find a space you are comfortable revising in:</a:t>
            </a:r>
            <a:endParaRPr lang="en-GB" sz="1400" dirty="0">
              <a:effectLst/>
              <a:latin typeface="Arial Rounded MT Bold" pitchFamily="34" charset="0"/>
              <a:ea typeface="Calibri"/>
              <a:cs typeface="Times New Roman"/>
            </a:endParaRPr>
          </a:p>
          <a:p>
            <a:pPr marL="342900" lvl="0" indent="-342900">
              <a:spcAft>
                <a:spcPts val="0"/>
              </a:spcAft>
              <a:buFont typeface="Wingdings 3"/>
              <a:buChar char=""/>
            </a:pPr>
            <a:r>
              <a:rPr lang="en-GB" sz="1400" dirty="0">
                <a:effectLst/>
                <a:latin typeface="Arial Rounded MT Bold" pitchFamily="34" charset="0"/>
                <a:ea typeface="Calibri"/>
                <a:cs typeface="Times New Roman"/>
              </a:rPr>
              <a:t>This might be your bedroom, or a study or the kitchen.  Some of you might find it easier to revise if your parents are there with you.  </a:t>
            </a:r>
          </a:p>
          <a:p>
            <a:pPr>
              <a:spcAft>
                <a:spcPts val="0"/>
              </a:spcAft>
            </a:pPr>
            <a:r>
              <a:rPr lang="en-GB" sz="1400" dirty="0">
                <a:effectLst/>
                <a:latin typeface="Arial Rounded MT Bold" pitchFamily="34" charset="0"/>
                <a:ea typeface="Calibri"/>
                <a:cs typeface="Times New Roman"/>
              </a:rPr>
              <a:t> </a:t>
            </a:r>
          </a:p>
        </p:txBody>
      </p:sp>
      <p:sp>
        <p:nvSpPr>
          <p:cNvPr id="10" name="Text Box 12"/>
          <p:cNvSpPr txBox="1"/>
          <p:nvPr/>
        </p:nvSpPr>
        <p:spPr>
          <a:xfrm>
            <a:off x="311150" y="1922477"/>
            <a:ext cx="2743200" cy="1013594"/>
          </a:xfrm>
          <a:prstGeom prst="rect">
            <a:avLst/>
          </a:prstGeom>
          <a:solidFill>
            <a:schemeClr val="accent1">
              <a:lumMod val="60000"/>
              <a:lumOff val="40000"/>
            </a:schemeClr>
          </a:solidFill>
          <a:ln w="15875">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226695">
              <a:spcAft>
                <a:spcPts val="0"/>
              </a:spcAft>
            </a:pPr>
            <a:r>
              <a:rPr lang="en-GB" sz="1400" b="1" dirty="0">
                <a:effectLst/>
                <a:latin typeface="Arial Rounded MT Bold" pitchFamily="34" charset="0"/>
                <a:ea typeface="Calibri"/>
                <a:cs typeface="Times New Roman"/>
              </a:rPr>
              <a:t>In your breaks:</a:t>
            </a:r>
            <a:endParaRPr lang="en-GB" sz="1400" dirty="0">
              <a:effectLst/>
              <a:latin typeface="Arial Rounded MT Bold" pitchFamily="34" charset="0"/>
              <a:ea typeface="Calibri"/>
              <a:cs typeface="Times New Roman"/>
            </a:endParaRPr>
          </a:p>
          <a:p>
            <a:pPr marL="285750" indent="-285750">
              <a:spcAft>
                <a:spcPts val="0"/>
              </a:spcAft>
              <a:buFont typeface="Wingdings" pitchFamily="2" charset="2"/>
              <a:buChar char="ð"/>
            </a:pPr>
            <a:r>
              <a:rPr lang="en-GB" sz="1400" dirty="0">
                <a:latin typeface="Arial Rounded MT Bold" pitchFamily="34" charset="0"/>
                <a:ea typeface="Calibri"/>
                <a:cs typeface="Times New Roman"/>
              </a:rPr>
              <a:t>mo</a:t>
            </a:r>
            <a:r>
              <a:rPr lang="en-GB" sz="1400" dirty="0">
                <a:effectLst/>
                <a:latin typeface="Arial Rounded MT Bold" pitchFamily="34" charset="0"/>
                <a:ea typeface="Calibri"/>
                <a:cs typeface="Times New Roman"/>
              </a:rPr>
              <a:t>ve around; </a:t>
            </a:r>
          </a:p>
          <a:p>
            <a:pPr marL="285750" indent="-285750">
              <a:spcAft>
                <a:spcPts val="0"/>
              </a:spcAft>
              <a:buFont typeface="Wingdings" pitchFamily="2" charset="2"/>
              <a:buChar char="ð"/>
            </a:pPr>
            <a:r>
              <a:rPr lang="en-GB" sz="1400" dirty="0">
                <a:effectLst/>
                <a:latin typeface="Arial Rounded MT Bold" pitchFamily="34" charset="0"/>
                <a:ea typeface="Calibri"/>
                <a:cs typeface="Times New Roman"/>
              </a:rPr>
              <a:t>drink water;</a:t>
            </a:r>
          </a:p>
          <a:p>
            <a:pPr marL="285750" indent="-285750">
              <a:spcAft>
                <a:spcPts val="0"/>
              </a:spcAft>
              <a:buFont typeface="Wingdings" pitchFamily="2" charset="2"/>
              <a:buChar char="ð"/>
            </a:pPr>
            <a:r>
              <a:rPr lang="en-GB" sz="1400" dirty="0">
                <a:effectLst/>
                <a:latin typeface="Arial Rounded MT Bold" pitchFamily="34" charset="0"/>
                <a:ea typeface="Calibri"/>
                <a:cs typeface="Times New Roman"/>
              </a:rPr>
              <a:t>eat something </a:t>
            </a:r>
            <a:r>
              <a:rPr lang="en-GB" sz="1400" dirty="0">
                <a:latin typeface="Arial Rounded MT Bold" pitchFamily="34" charset="0"/>
                <a:ea typeface="Calibri"/>
                <a:cs typeface="Times New Roman"/>
              </a:rPr>
              <a:t>.</a:t>
            </a:r>
            <a:endParaRPr lang="en-GB" sz="1400" dirty="0">
              <a:effectLst/>
              <a:latin typeface="Arial Rounded MT Bold" pitchFamily="34" charset="0"/>
              <a:ea typeface="Calibri"/>
              <a:cs typeface="Times New Roman"/>
            </a:endParaRPr>
          </a:p>
        </p:txBody>
      </p:sp>
      <p:sp>
        <p:nvSpPr>
          <p:cNvPr id="11" name="Text Box 14"/>
          <p:cNvSpPr txBox="1"/>
          <p:nvPr/>
        </p:nvSpPr>
        <p:spPr>
          <a:xfrm>
            <a:off x="5796136" y="4221087"/>
            <a:ext cx="3054838" cy="576064"/>
          </a:xfrm>
          <a:prstGeom prst="rect">
            <a:avLst/>
          </a:prstGeom>
          <a:solidFill>
            <a:schemeClr val="accent1">
              <a:lumMod val="40000"/>
              <a:lumOff val="60000"/>
            </a:schemeClr>
          </a:solidFill>
          <a:ln w="15875">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b="1" dirty="0">
                <a:effectLst/>
                <a:latin typeface="Arial Rounded MT Bold" pitchFamily="34" charset="0"/>
                <a:ea typeface="Calibri"/>
                <a:cs typeface="Times New Roman"/>
              </a:rPr>
              <a:t>Reward</a:t>
            </a:r>
            <a:r>
              <a:rPr lang="en-GB" sz="1400" dirty="0">
                <a:effectLst/>
                <a:latin typeface="Arial Rounded MT Bold" pitchFamily="34" charset="0"/>
                <a:ea typeface="Calibri"/>
                <a:cs typeface="Times New Roman"/>
              </a:rPr>
              <a:t> yourself at the end of your revision session.  </a:t>
            </a:r>
          </a:p>
        </p:txBody>
      </p:sp>
      <p:sp>
        <p:nvSpPr>
          <p:cNvPr id="12" name="Text Box 15"/>
          <p:cNvSpPr txBox="1"/>
          <p:nvPr/>
        </p:nvSpPr>
        <p:spPr>
          <a:xfrm>
            <a:off x="5796136" y="3391538"/>
            <a:ext cx="3100214" cy="576064"/>
          </a:xfrm>
          <a:prstGeom prst="rect">
            <a:avLst/>
          </a:prstGeom>
          <a:solidFill>
            <a:schemeClr val="accent1">
              <a:lumMod val="60000"/>
              <a:lumOff val="40000"/>
            </a:schemeClr>
          </a:solidFill>
          <a:ln w="15875">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226695" indent="-226695">
              <a:spcAft>
                <a:spcPts val="0"/>
              </a:spcAft>
            </a:pPr>
            <a:r>
              <a:rPr lang="en-GB" sz="1400" dirty="0">
                <a:effectLst/>
                <a:latin typeface="Arial Rounded MT Bold" pitchFamily="34" charset="0"/>
                <a:ea typeface="Calibri"/>
                <a:cs typeface="Times New Roman"/>
              </a:rPr>
              <a:t>Do some form of </a:t>
            </a:r>
            <a:r>
              <a:rPr lang="en-GB" sz="1400" b="1" dirty="0">
                <a:effectLst/>
                <a:latin typeface="Arial Rounded MT Bold" pitchFamily="34" charset="0"/>
                <a:ea typeface="Calibri"/>
                <a:cs typeface="Times New Roman"/>
              </a:rPr>
              <a:t>exercise</a:t>
            </a:r>
            <a:r>
              <a:rPr lang="en-GB" sz="1400" dirty="0">
                <a:effectLst/>
                <a:latin typeface="Arial Rounded MT Bold" pitchFamily="34" charset="0"/>
                <a:ea typeface="Calibri"/>
                <a:cs typeface="Times New Roman"/>
              </a:rPr>
              <a:t> during </a:t>
            </a:r>
          </a:p>
          <a:p>
            <a:pPr marL="226695" indent="-226695">
              <a:spcAft>
                <a:spcPts val="0"/>
              </a:spcAft>
            </a:pPr>
            <a:r>
              <a:rPr lang="en-GB" sz="1400" dirty="0">
                <a:effectLst/>
                <a:latin typeface="Arial Rounded MT Bold" pitchFamily="34" charset="0"/>
                <a:ea typeface="Calibri"/>
                <a:cs typeface="Times New Roman"/>
              </a:rPr>
              <a:t>revision and exams.</a:t>
            </a:r>
          </a:p>
        </p:txBody>
      </p:sp>
      <p:pic>
        <p:nvPicPr>
          <p:cNvPr id="14" name="irc_mi" descr="http://84d1f3.medialib.glogster.com/media/f4/f455c6fdabd24d5a366ce4355f6a9d6af07e7446ce224507afd611fb1b081b6b/png-2036-laptop-cartoon-character-displays-pile-of-books.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642121"/>
            <a:ext cx="1988820" cy="2133600"/>
          </a:xfrm>
          <a:prstGeom prst="rect">
            <a:avLst/>
          </a:prstGeom>
          <a:noFill/>
          <a:ln>
            <a:noFill/>
          </a:ln>
        </p:spPr>
      </p:pic>
      <p:sp>
        <p:nvSpPr>
          <p:cNvPr id="13" name="Text Box 23"/>
          <p:cNvSpPr txBox="1"/>
          <p:nvPr/>
        </p:nvSpPr>
        <p:spPr>
          <a:xfrm>
            <a:off x="3475290" y="3403401"/>
            <a:ext cx="2066783" cy="1343177"/>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400" b="1" dirty="0">
                <a:ln w="6350" cap="flat" cmpd="sng" algn="ctr">
                  <a:solidFill>
                    <a:srgbClr val="000000"/>
                  </a:solidFill>
                  <a:prstDash val="solid"/>
                  <a:round/>
                </a:ln>
                <a:solidFill>
                  <a:srgbClr val="000000"/>
                </a:solidFill>
                <a:effectLst>
                  <a:outerShdw blurRad="41275" dist="20320" dir="1800000" algn="tl">
                    <a:srgbClr val="000000">
                      <a:alpha val="40000"/>
                    </a:srgbClr>
                  </a:outerShdw>
                </a:effectLst>
                <a:latin typeface="Calibri"/>
                <a:ea typeface="Calibri"/>
                <a:cs typeface="Times New Roman"/>
              </a:rPr>
              <a:t>Some final tips to help you when revising:</a:t>
            </a:r>
            <a:endParaRPr lang="en-GB" sz="2400" dirty="0">
              <a:effectLst/>
              <a:latin typeface="Calibri"/>
              <a:ea typeface="Calibri"/>
              <a:cs typeface="Times New Roman"/>
            </a:endParaRPr>
          </a:p>
        </p:txBody>
      </p:sp>
    </p:spTree>
    <p:extLst>
      <p:ext uri="{BB962C8B-B14F-4D97-AF65-F5344CB8AC3E}">
        <p14:creationId xmlns:p14="http://schemas.microsoft.com/office/powerpoint/2010/main" val="383126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1572</Words>
  <Application>Microsoft Office PowerPoint</Application>
  <PresentationFormat>On-screen Show (4:3)</PresentationFormat>
  <Paragraphs>182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Rounded MT Bold</vt:lpstr>
      <vt:lpstr>Calibri</vt:lpstr>
      <vt:lpstr>Symbol</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dc:creator>
  <cp:lastModifiedBy>chamandeep thind</cp:lastModifiedBy>
  <cp:revision>40</cp:revision>
  <dcterms:created xsi:type="dcterms:W3CDTF">2013-02-24T17:33:17Z</dcterms:created>
  <dcterms:modified xsi:type="dcterms:W3CDTF">2020-01-26T21:09:39Z</dcterms:modified>
</cp:coreProperties>
</file>