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6" autoAdjust="0"/>
    <p:restoredTop sz="94660"/>
  </p:normalViewPr>
  <p:slideViewPr>
    <p:cSldViewPr snapToGrid="0">
      <p:cViewPr varScale="1">
        <p:scale>
          <a:sx n="89" d="100"/>
          <a:sy n="89" d="100"/>
        </p:scale>
        <p:origin x="84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6DDCA-7FDE-49EA-A1BE-E39EE50EC79A}" type="datetimeFigureOut">
              <a:rPr lang="en-GB" smtClean="0"/>
              <a:t>15/11/2018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467C8-73CB-4492-8B9D-9446152A8E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2883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6DDCA-7FDE-49EA-A1BE-E39EE50EC79A}" type="datetimeFigureOut">
              <a:rPr lang="en-GB" smtClean="0"/>
              <a:t>15/11/2018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467C8-73CB-4492-8B9D-9446152A8E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951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6DDCA-7FDE-49EA-A1BE-E39EE50EC79A}" type="datetimeFigureOut">
              <a:rPr lang="en-GB" smtClean="0"/>
              <a:t>15/11/2018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467C8-73CB-4492-8B9D-9446152A8E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6158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6DDCA-7FDE-49EA-A1BE-E39EE50EC79A}" type="datetimeFigureOut">
              <a:rPr lang="en-GB" smtClean="0"/>
              <a:t>15/11/2018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467C8-73CB-4492-8B9D-9446152A8E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7284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6DDCA-7FDE-49EA-A1BE-E39EE50EC79A}" type="datetimeFigureOut">
              <a:rPr lang="en-GB" smtClean="0"/>
              <a:t>15/11/2018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467C8-73CB-4492-8B9D-9446152A8E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6565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6DDCA-7FDE-49EA-A1BE-E39EE50EC79A}" type="datetimeFigureOut">
              <a:rPr lang="en-GB" smtClean="0"/>
              <a:t>15/11/2018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467C8-73CB-4492-8B9D-9446152A8E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691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6DDCA-7FDE-49EA-A1BE-E39EE50EC79A}" type="datetimeFigureOut">
              <a:rPr lang="en-GB" smtClean="0"/>
              <a:t>15/11/2018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467C8-73CB-4492-8B9D-9446152A8E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1154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6DDCA-7FDE-49EA-A1BE-E39EE50EC79A}" type="datetimeFigureOut">
              <a:rPr lang="en-GB" smtClean="0"/>
              <a:t>15/11/2018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467C8-73CB-4492-8B9D-9446152A8E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0262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6DDCA-7FDE-49EA-A1BE-E39EE50EC79A}" type="datetimeFigureOut">
              <a:rPr lang="en-GB" smtClean="0"/>
              <a:t>15/11/2018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467C8-73CB-4492-8B9D-9446152A8E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1784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6DDCA-7FDE-49EA-A1BE-E39EE50EC79A}" type="datetimeFigureOut">
              <a:rPr lang="en-GB" smtClean="0"/>
              <a:t>15/11/2018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467C8-73CB-4492-8B9D-9446152A8E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1665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6DDCA-7FDE-49EA-A1BE-E39EE50EC79A}" type="datetimeFigureOut">
              <a:rPr lang="en-GB" smtClean="0"/>
              <a:t>15/11/2018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467C8-73CB-4492-8B9D-9446152A8E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997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76DDCA-7FDE-49EA-A1BE-E39EE50EC79A}" type="datetimeFigureOut">
              <a:rPr lang="en-GB" smtClean="0"/>
              <a:t>15/11/2018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467C8-73CB-4492-8B9D-9446152A8E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9616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242" y="186505"/>
            <a:ext cx="11155019" cy="6148307"/>
          </a:xfrm>
          <a:prstGeom prst="rect">
            <a:avLst/>
          </a:prstGeom>
        </p:spPr>
      </p:pic>
      <p:sp>
        <p:nvSpPr>
          <p:cNvPr id="5" name="6-Point Star 4"/>
          <p:cNvSpPr/>
          <p:nvPr/>
        </p:nvSpPr>
        <p:spPr>
          <a:xfrm>
            <a:off x="546755" y="5797485"/>
            <a:ext cx="546754" cy="612742"/>
          </a:xfrm>
          <a:prstGeom prst="star6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7669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r="1579"/>
          <a:stretch/>
        </p:blipFill>
        <p:spPr>
          <a:xfrm>
            <a:off x="169682" y="142006"/>
            <a:ext cx="11472421" cy="4693945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160710" y="2488978"/>
            <a:ext cx="1002793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dirty="0" smtClean="0">
                <a:solidFill>
                  <a:srgbClr val="FF0000"/>
                </a:solidFill>
              </a:rPr>
              <a:t>Electrostatic attraction between positive and negative ions </a:t>
            </a:r>
            <a:endParaRPr lang="en-GB" sz="3200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17550" y="4153586"/>
            <a:ext cx="4479755" cy="2530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0276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501" y="85234"/>
            <a:ext cx="11377142" cy="163044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621411" y="1715678"/>
            <a:ext cx="44358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>
                <a:solidFill>
                  <a:srgbClr val="FF0000"/>
                </a:solidFill>
              </a:rPr>
              <a:t>Mr Ba0 =  153.3 gmol</a:t>
            </a:r>
            <a:r>
              <a:rPr lang="en-GB" sz="3600" baseline="30000" dirty="0" smtClean="0">
                <a:solidFill>
                  <a:srgbClr val="FF0000"/>
                </a:solidFill>
              </a:rPr>
              <a:t>-1</a:t>
            </a:r>
            <a:endParaRPr lang="en-GB" sz="3600" baseline="30000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86749" y="2506553"/>
            <a:ext cx="6649482" cy="4242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7002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523" y="250536"/>
            <a:ext cx="11734637" cy="504732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/>
          <a:srcRect l="2255"/>
          <a:stretch/>
        </p:blipFill>
        <p:spPr>
          <a:xfrm>
            <a:off x="3252247" y="2774199"/>
            <a:ext cx="6847007" cy="171430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79825" y="4607300"/>
            <a:ext cx="7731349" cy="2151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4183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378" y="136246"/>
            <a:ext cx="11610975" cy="328612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10087" y="1911955"/>
            <a:ext cx="3431439" cy="105748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6078" y="3746761"/>
            <a:ext cx="9090584" cy="1136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7967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686" y="163201"/>
            <a:ext cx="11780043" cy="902027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3913" y="1998727"/>
            <a:ext cx="9258189" cy="1130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2466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834" y="235972"/>
            <a:ext cx="11858625" cy="484822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4343" y="4848225"/>
            <a:ext cx="11534775" cy="153352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687399" y="1690589"/>
            <a:ext cx="9181706" cy="267765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rgbClr val="FF0000"/>
                </a:solidFill>
              </a:rPr>
              <a:t>q </a:t>
            </a:r>
            <a:r>
              <a:rPr lang="en-GB" sz="2800" b="1" dirty="0">
                <a:solidFill>
                  <a:srgbClr val="FF0000"/>
                </a:solidFill>
              </a:rPr>
              <a:t>= </a:t>
            </a:r>
            <a:r>
              <a:rPr lang="en-GB" sz="2800" b="1" dirty="0" smtClean="0">
                <a:solidFill>
                  <a:srgbClr val="FF0000"/>
                </a:solidFill>
              </a:rPr>
              <a:t>m </a:t>
            </a:r>
            <a:r>
              <a:rPr lang="en-GB" sz="2800" b="1" dirty="0">
                <a:solidFill>
                  <a:srgbClr val="FF0000"/>
                </a:solidFill>
              </a:rPr>
              <a:t>x C </a:t>
            </a:r>
            <a:r>
              <a:rPr lang="en-GB" sz="2800" b="1" dirty="0" smtClean="0">
                <a:solidFill>
                  <a:srgbClr val="FF0000"/>
                </a:solidFill>
              </a:rPr>
              <a:t>x </a:t>
            </a:r>
            <a:r>
              <a:rPr lang="en-GB" sz="2800" b="1" dirty="0">
                <a:solidFill>
                  <a:srgbClr val="FF0000"/>
                </a:solidFill>
                <a:sym typeface="Symbol" panose="05050102010706020507" pitchFamily="18" charset="2"/>
              </a:rPr>
              <a:t>T </a:t>
            </a:r>
            <a:endParaRPr lang="en-GB" sz="2800" b="1" dirty="0" smtClean="0">
              <a:solidFill>
                <a:srgbClr val="FF0000"/>
              </a:solidFill>
              <a:sym typeface="Symbol" panose="05050102010706020507" pitchFamily="18" charset="2"/>
            </a:endParaRPr>
          </a:p>
          <a:p>
            <a:r>
              <a:rPr lang="en-GB" sz="2800" b="1" dirty="0" smtClean="0">
                <a:solidFill>
                  <a:srgbClr val="FF0000"/>
                </a:solidFill>
              </a:rPr>
              <a:t>q = mass (of water) x C (4.18) x </a:t>
            </a:r>
            <a:r>
              <a:rPr lang="en-GB" sz="2800" b="1" dirty="0" smtClean="0">
                <a:solidFill>
                  <a:srgbClr val="FF0000"/>
                </a:solidFill>
                <a:sym typeface="Symbol" panose="05050102010706020507" pitchFamily="18" charset="2"/>
              </a:rPr>
              <a:t>T (35.5-22.0)</a:t>
            </a:r>
          </a:p>
          <a:p>
            <a:r>
              <a:rPr lang="en-GB" sz="2800" b="1" dirty="0" smtClean="0">
                <a:solidFill>
                  <a:srgbClr val="FF0000"/>
                </a:solidFill>
                <a:sym typeface="Symbol" panose="05050102010706020507" pitchFamily="18" charset="2"/>
              </a:rPr>
              <a:t>q = 75 x 4.18 x 13.5 =4232.25 J = 4.23225 kJ</a:t>
            </a:r>
          </a:p>
          <a:p>
            <a:r>
              <a:rPr lang="en-GB" sz="2800" b="1" dirty="0" smtClean="0">
                <a:solidFill>
                  <a:srgbClr val="FF0000"/>
                </a:solidFill>
                <a:sym typeface="Symbol" panose="05050102010706020507" pitchFamily="18" charset="2"/>
              </a:rPr>
              <a:t>Moles </a:t>
            </a:r>
            <a:r>
              <a:rPr lang="en-GB" sz="2800" b="1" dirty="0" err="1" smtClean="0">
                <a:solidFill>
                  <a:srgbClr val="FF0000"/>
                </a:solidFill>
                <a:sym typeface="Symbol" panose="05050102010706020507" pitchFamily="18" charset="2"/>
              </a:rPr>
              <a:t>NaOH</a:t>
            </a:r>
            <a:r>
              <a:rPr lang="en-GB" sz="2800" b="1" dirty="0" smtClean="0">
                <a:solidFill>
                  <a:srgbClr val="FF0000"/>
                </a:solidFill>
                <a:sym typeface="Symbol" panose="05050102010706020507" pitchFamily="18" charset="2"/>
              </a:rPr>
              <a:t> = 1.50x 50.0/ 1000 = 0.075 </a:t>
            </a:r>
            <a:r>
              <a:rPr lang="en-GB" sz="2800" b="1" dirty="0" err="1" smtClean="0">
                <a:solidFill>
                  <a:srgbClr val="FF0000"/>
                </a:solidFill>
                <a:sym typeface="Symbol" panose="05050102010706020507" pitchFamily="18" charset="2"/>
              </a:rPr>
              <a:t>mol</a:t>
            </a:r>
            <a:endParaRPr lang="en-GB" sz="2800" b="1" dirty="0" smtClean="0">
              <a:solidFill>
                <a:srgbClr val="FF0000"/>
              </a:solidFill>
              <a:sym typeface="Symbol" panose="05050102010706020507" pitchFamily="18" charset="2"/>
            </a:endParaRPr>
          </a:p>
          <a:p>
            <a:r>
              <a:rPr lang="en-GB" sz="2800" b="1" dirty="0" smtClean="0">
                <a:solidFill>
                  <a:srgbClr val="FF0000"/>
                </a:solidFill>
                <a:sym typeface="Symbol" panose="05050102010706020507" pitchFamily="18" charset="2"/>
              </a:rPr>
              <a:t></a:t>
            </a:r>
            <a:r>
              <a:rPr lang="en-GB" sz="2800" b="1" i="1" baseline="-25000" dirty="0" err="1" smtClean="0">
                <a:solidFill>
                  <a:srgbClr val="FF0000"/>
                </a:solidFill>
                <a:sym typeface="Symbol" panose="05050102010706020507" pitchFamily="18" charset="2"/>
              </a:rPr>
              <a:t>neut</a:t>
            </a:r>
            <a:r>
              <a:rPr lang="en-GB" sz="2800" b="1" i="1" dirty="0" err="1" smtClean="0">
                <a:solidFill>
                  <a:srgbClr val="FF0000"/>
                </a:solidFill>
                <a:sym typeface="Symbol" panose="05050102010706020507" pitchFamily="18" charset="2"/>
              </a:rPr>
              <a:t>H</a:t>
            </a:r>
            <a:r>
              <a:rPr lang="en-GB" sz="2800" b="1" i="1" dirty="0" smtClean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en-GB" sz="2800" b="1" dirty="0" smtClean="0">
                <a:solidFill>
                  <a:srgbClr val="FF0000"/>
                </a:solidFill>
                <a:sym typeface="Symbol" panose="05050102010706020507" pitchFamily="18" charset="2"/>
              </a:rPr>
              <a:t>= energy release per </a:t>
            </a:r>
            <a:r>
              <a:rPr lang="en-GB" sz="2800" b="1" dirty="0" err="1" smtClean="0">
                <a:solidFill>
                  <a:srgbClr val="FF0000"/>
                </a:solidFill>
                <a:sym typeface="Symbol" panose="05050102010706020507" pitchFamily="18" charset="2"/>
              </a:rPr>
              <a:t>mol</a:t>
            </a:r>
            <a:endParaRPr lang="en-GB" sz="2800" b="1" dirty="0" smtClean="0">
              <a:solidFill>
                <a:srgbClr val="FF0000"/>
              </a:solidFill>
              <a:sym typeface="Symbol" panose="05050102010706020507" pitchFamily="18" charset="2"/>
            </a:endParaRPr>
          </a:p>
          <a:p>
            <a:r>
              <a:rPr lang="en-GB" sz="2800" b="1" dirty="0">
                <a:solidFill>
                  <a:srgbClr val="FF0000"/>
                </a:solidFill>
                <a:sym typeface="Symbol" panose="05050102010706020507" pitchFamily="18" charset="2"/>
              </a:rPr>
              <a:t></a:t>
            </a:r>
            <a:r>
              <a:rPr lang="en-GB" sz="2800" b="1" i="1" baseline="-25000" dirty="0" err="1">
                <a:solidFill>
                  <a:srgbClr val="FF0000"/>
                </a:solidFill>
                <a:sym typeface="Symbol" panose="05050102010706020507" pitchFamily="18" charset="2"/>
              </a:rPr>
              <a:t>neut</a:t>
            </a:r>
            <a:r>
              <a:rPr lang="en-GB" sz="2800" b="1" i="1" dirty="0" err="1">
                <a:solidFill>
                  <a:srgbClr val="FF0000"/>
                </a:solidFill>
                <a:sym typeface="Symbol" panose="05050102010706020507" pitchFamily="18" charset="2"/>
              </a:rPr>
              <a:t>H</a:t>
            </a:r>
            <a:r>
              <a:rPr lang="en-GB" sz="2800" b="1" i="1" dirty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en-GB" sz="2800" b="1" dirty="0">
                <a:solidFill>
                  <a:srgbClr val="FF0000"/>
                </a:solidFill>
                <a:sym typeface="Symbol" panose="05050102010706020507" pitchFamily="18" charset="2"/>
              </a:rPr>
              <a:t>= </a:t>
            </a:r>
            <a:r>
              <a:rPr lang="en-GB" sz="2800" b="1" dirty="0" smtClean="0">
                <a:solidFill>
                  <a:srgbClr val="FF0000"/>
                </a:solidFill>
                <a:sym typeface="Symbol" panose="05050102010706020507" pitchFamily="18" charset="2"/>
              </a:rPr>
              <a:t>4.23225/0.075 = -56.43 kJ mol</a:t>
            </a:r>
            <a:r>
              <a:rPr lang="en-GB" sz="2800" b="1" baseline="30000" dirty="0" smtClean="0">
                <a:solidFill>
                  <a:srgbClr val="FF0000"/>
                </a:solidFill>
                <a:sym typeface="Symbol" panose="05050102010706020507" pitchFamily="18" charset="2"/>
              </a:rPr>
              <a:t>-1</a:t>
            </a:r>
          </a:p>
        </p:txBody>
      </p:sp>
    </p:spTree>
    <p:extLst>
      <p:ext uri="{BB962C8B-B14F-4D97-AF65-F5344CB8AC3E}">
        <p14:creationId xmlns:p14="http://schemas.microsoft.com/office/powerpoint/2010/main" val="483145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77</Words>
  <Application>Microsoft Office PowerPoint</Application>
  <PresentationFormat>Widescreen</PresentationFormat>
  <Paragraphs>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Symbol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Barton Peveril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apg</dc:creator>
  <cp:lastModifiedBy>Windows User</cp:lastModifiedBy>
  <cp:revision>12</cp:revision>
  <dcterms:created xsi:type="dcterms:W3CDTF">2018-11-14T11:40:21Z</dcterms:created>
  <dcterms:modified xsi:type="dcterms:W3CDTF">2018-11-15T15:18:31Z</dcterms:modified>
</cp:coreProperties>
</file>